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141"/>
  </p:handoutMasterIdLst>
  <p:sldIdLst>
    <p:sldId id="256" r:id="rId2"/>
    <p:sldId id="257" r:id="rId3"/>
    <p:sldId id="258" r:id="rId4"/>
    <p:sldId id="259" r:id="rId5"/>
    <p:sldId id="260" r:id="rId6"/>
    <p:sldId id="261" r:id="rId7"/>
    <p:sldId id="262" r:id="rId8"/>
    <p:sldId id="263" r:id="rId9"/>
    <p:sldId id="264" r:id="rId10"/>
    <p:sldId id="265" r:id="rId11"/>
    <p:sldId id="266" r:id="rId12"/>
    <p:sldId id="352" r:id="rId13"/>
    <p:sldId id="353" r:id="rId14"/>
    <p:sldId id="267" r:id="rId15"/>
    <p:sldId id="268" r:id="rId16"/>
    <p:sldId id="269" r:id="rId17"/>
    <p:sldId id="270" r:id="rId18"/>
    <p:sldId id="271" r:id="rId19"/>
    <p:sldId id="272" r:id="rId20"/>
    <p:sldId id="354" r:id="rId21"/>
    <p:sldId id="273" r:id="rId22"/>
    <p:sldId id="274" r:id="rId23"/>
    <p:sldId id="275" r:id="rId24"/>
    <p:sldId id="276" r:id="rId25"/>
    <p:sldId id="277" r:id="rId26"/>
    <p:sldId id="355" r:id="rId27"/>
    <p:sldId id="278" r:id="rId28"/>
    <p:sldId id="357" r:id="rId29"/>
    <p:sldId id="358" r:id="rId30"/>
    <p:sldId id="356" r:id="rId31"/>
    <p:sldId id="279" r:id="rId32"/>
    <p:sldId id="280" r:id="rId33"/>
    <p:sldId id="359" r:id="rId34"/>
    <p:sldId id="360" r:id="rId35"/>
    <p:sldId id="361" r:id="rId36"/>
    <p:sldId id="362" r:id="rId37"/>
    <p:sldId id="281" r:id="rId38"/>
    <p:sldId id="364" r:id="rId39"/>
    <p:sldId id="365" r:id="rId40"/>
    <p:sldId id="366" r:id="rId41"/>
    <p:sldId id="367" r:id="rId42"/>
    <p:sldId id="368" r:id="rId43"/>
    <p:sldId id="369" r:id="rId44"/>
    <p:sldId id="370" r:id="rId45"/>
    <p:sldId id="371" r:id="rId46"/>
    <p:sldId id="372" r:id="rId47"/>
    <p:sldId id="373" r:id="rId48"/>
    <p:sldId id="374" r:id="rId49"/>
    <p:sldId id="375" r:id="rId50"/>
    <p:sldId id="376" r:id="rId51"/>
    <p:sldId id="377" r:id="rId52"/>
    <p:sldId id="378" r:id="rId53"/>
    <p:sldId id="379" r:id="rId54"/>
    <p:sldId id="380" r:id="rId55"/>
    <p:sldId id="381" r:id="rId56"/>
    <p:sldId id="382" r:id="rId57"/>
    <p:sldId id="383" r:id="rId58"/>
    <p:sldId id="384" r:id="rId59"/>
    <p:sldId id="385" r:id="rId60"/>
    <p:sldId id="386" r:id="rId61"/>
    <p:sldId id="387" r:id="rId62"/>
    <p:sldId id="388" r:id="rId63"/>
    <p:sldId id="283" r:id="rId64"/>
    <p:sldId id="284" r:id="rId65"/>
    <p:sldId id="285" r:id="rId66"/>
    <p:sldId id="286" r:id="rId67"/>
    <p:sldId id="287" r:id="rId68"/>
    <p:sldId id="288" r:id="rId69"/>
    <p:sldId id="289" r:id="rId70"/>
    <p:sldId id="290" r:id="rId71"/>
    <p:sldId id="291" r:id="rId72"/>
    <p:sldId id="292" r:id="rId73"/>
    <p:sldId id="293" r:id="rId74"/>
    <p:sldId id="294" r:id="rId75"/>
    <p:sldId id="295" r:id="rId76"/>
    <p:sldId id="296" r:id="rId77"/>
    <p:sldId id="297" r:id="rId78"/>
    <p:sldId id="298" r:id="rId79"/>
    <p:sldId id="299" r:id="rId80"/>
    <p:sldId id="300" r:id="rId81"/>
    <p:sldId id="301" r:id="rId82"/>
    <p:sldId id="302" r:id="rId83"/>
    <p:sldId id="303" r:id="rId84"/>
    <p:sldId id="304" r:id="rId85"/>
    <p:sldId id="305" r:id="rId86"/>
    <p:sldId id="306" r:id="rId87"/>
    <p:sldId id="307" r:id="rId88"/>
    <p:sldId id="308" r:id="rId89"/>
    <p:sldId id="309" r:id="rId90"/>
    <p:sldId id="310" r:id="rId91"/>
    <p:sldId id="311" r:id="rId92"/>
    <p:sldId id="312" r:id="rId93"/>
    <p:sldId id="313" r:id="rId94"/>
    <p:sldId id="314" r:id="rId95"/>
    <p:sldId id="315" r:id="rId96"/>
    <p:sldId id="316" r:id="rId97"/>
    <p:sldId id="317" r:id="rId98"/>
    <p:sldId id="389" r:id="rId99"/>
    <p:sldId id="318" r:id="rId100"/>
    <p:sldId id="390" r:id="rId101"/>
    <p:sldId id="319" r:id="rId102"/>
    <p:sldId id="320" r:id="rId103"/>
    <p:sldId id="321" r:id="rId104"/>
    <p:sldId id="391" r:id="rId105"/>
    <p:sldId id="322" r:id="rId106"/>
    <p:sldId id="323" r:id="rId107"/>
    <p:sldId id="324" r:id="rId108"/>
    <p:sldId id="325" r:id="rId109"/>
    <p:sldId id="326" r:id="rId110"/>
    <p:sldId id="327" r:id="rId111"/>
    <p:sldId id="328" r:id="rId112"/>
    <p:sldId id="329" r:id="rId113"/>
    <p:sldId id="330" r:id="rId114"/>
    <p:sldId id="331" r:id="rId115"/>
    <p:sldId id="332" r:id="rId116"/>
    <p:sldId id="333" r:id="rId117"/>
    <p:sldId id="334" r:id="rId118"/>
    <p:sldId id="392" r:id="rId119"/>
    <p:sldId id="335" r:id="rId120"/>
    <p:sldId id="336" r:id="rId121"/>
    <p:sldId id="337" r:id="rId122"/>
    <p:sldId id="338" r:id="rId123"/>
    <p:sldId id="393" r:id="rId124"/>
    <p:sldId id="340" r:id="rId125"/>
    <p:sldId id="341" r:id="rId126"/>
    <p:sldId id="394" r:id="rId127"/>
    <p:sldId id="342" r:id="rId128"/>
    <p:sldId id="395" r:id="rId129"/>
    <p:sldId id="343" r:id="rId130"/>
    <p:sldId id="344" r:id="rId131"/>
    <p:sldId id="345" r:id="rId132"/>
    <p:sldId id="339" r:id="rId133"/>
    <p:sldId id="346" r:id="rId134"/>
    <p:sldId id="347" r:id="rId135"/>
    <p:sldId id="396" r:id="rId136"/>
    <p:sldId id="348" r:id="rId137"/>
    <p:sldId id="349" r:id="rId138"/>
    <p:sldId id="350" r:id="rId139"/>
    <p:sldId id="351" r:id="rId1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516" y="732"/>
      </p:cViewPr>
      <p:guideLst>
        <p:guide orient="horz" pos="2160"/>
        <p:guide pos="2880"/>
      </p:guideLst>
    </p:cSldViewPr>
  </p:slideViewPr>
  <p:notesTextViewPr>
    <p:cViewPr>
      <p:scale>
        <a:sx n="1" d="1"/>
        <a:sy n="1" d="1"/>
      </p:scale>
      <p:origin x="0" y="0"/>
    </p:cViewPr>
  </p:notesTextViewPr>
  <p:notesViewPr>
    <p:cSldViewPr>
      <p:cViewPr varScale="1">
        <p:scale>
          <a:sx n="56" d="100"/>
          <a:sy n="56" d="100"/>
        </p:scale>
        <p:origin x="-283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CE32873-A551-411E-BCD6-EC6F4FFFEB5C}" type="datetimeFigureOut">
              <a:rPr lang="en-US" smtClean="0"/>
              <a:t>3/3/2021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1B38A5-1808-4960-A1BA-B658002CF264}" type="slidenum">
              <a:rPr lang="en-US" smtClean="0"/>
              <a:t>‹#›</a:t>
            </a:fld>
            <a:endParaRPr lang="en-US"/>
          </a:p>
        </p:txBody>
      </p:sp>
      <p:sp>
        <p:nvSpPr>
          <p:cNvPr id="6" name="Rectangle 5"/>
          <p:cNvSpPr/>
          <p:nvPr/>
        </p:nvSpPr>
        <p:spPr>
          <a:xfrm>
            <a:off x="1714500" y="4110335"/>
            <a:ext cx="3429000" cy="923330"/>
          </a:xfrm>
          <a:prstGeom prst="rect">
            <a:avLst/>
          </a:prstGeom>
        </p:spPr>
        <p:txBody>
          <a:bodyPr>
            <a:spAutoFit/>
          </a:bodyPr>
          <a:lstStyle/>
          <a:p>
            <a:r>
              <a:rPr lang="en-US" dirty="0" smtClean="0"/>
              <a:t>By</a:t>
            </a:r>
          </a:p>
          <a:p>
            <a:r>
              <a:rPr lang="en-US" dirty="0" err="1" smtClean="0"/>
              <a:t>R.Vignesh,M.E</a:t>
            </a:r>
            <a:r>
              <a:rPr lang="en-US" dirty="0" smtClean="0"/>
              <a:t>(</a:t>
            </a:r>
            <a:r>
              <a:rPr lang="en-US" dirty="0" err="1" smtClean="0"/>
              <a:t>Ph.D</a:t>
            </a:r>
            <a:r>
              <a:rPr lang="en-US" dirty="0" smtClean="0"/>
              <a:t>)</a:t>
            </a:r>
          </a:p>
          <a:p>
            <a:r>
              <a:rPr lang="en-US" dirty="0" smtClean="0"/>
              <a:t>Assistant Professor</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16933"/>
            <a:ext cx="54102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935912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78E54E6E-640C-4616-90F2-E7EB8464E4B3}" type="datetimeFigureOut">
              <a:rPr lang="en-US" smtClean="0"/>
              <a:t>3/3/2021</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F46FEC65-4080-4DB4-8961-0FBD8344DE8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8E54E6E-640C-4616-90F2-E7EB8464E4B3}" type="datetimeFigureOut">
              <a:rPr lang="en-US" smtClean="0"/>
              <a:t>3/3/2021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46FEC65-4080-4DB4-8961-0FBD8344DE8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8E54E6E-640C-4616-90F2-E7EB8464E4B3}" type="datetimeFigureOut">
              <a:rPr lang="en-US" smtClean="0"/>
              <a:t>3/3/2021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46FEC65-4080-4DB4-8961-0FBD8344DE8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8E54E6E-640C-4616-90F2-E7EB8464E4B3}" type="datetimeFigureOut">
              <a:rPr lang="en-US" smtClean="0"/>
              <a:t>3/3/2021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46FEC65-4080-4DB4-8961-0FBD8344DE80}" type="slidenum">
              <a:rPr lang="en-US" smtClean="0"/>
              <a:t>‹#›</a:t>
            </a:fld>
            <a:endParaRPr lang="en-US"/>
          </a:p>
        </p:txBody>
      </p:sp>
      <p:sp>
        <p:nvSpPr>
          <p:cNvPr id="7" name="Title 6"/>
          <p:cNvSpPr>
            <a:spLocks noGrp="1"/>
          </p:cNvSpPr>
          <p:nvPr>
            <p:ph type="title"/>
          </p:nvPr>
        </p:nvSpPr>
        <p:spPr/>
        <p:txBody>
          <a:bodyPr rtlCol="0"/>
          <a:lstStyle>
            <a:extLst/>
          </a:lstStyle>
          <a:p>
            <a:r>
              <a:rPr kumimoji="0" lang="en-US" dirty="0" smtClean="0"/>
              <a:t>Click to edit Master title style</a:t>
            </a:r>
            <a:endParaRPr kumimoji="0" lang="en-US" dirty="0"/>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00200" y="152400"/>
            <a:ext cx="60960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78E54E6E-640C-4616-90F2-E7EB8464E4B3}" type="datetimeFigureOut">
              <a:rPr lang="en-US" smtClean="0"/>
              <a:t>3/3/2021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46FEC65-4080-4DB4-8961-0FBD8344DE80}"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8E54E6E-640C-4616-90F2-E7EB8464E4B3}" type="datetimeFigureOut">
              <a:rPr lang="en-US" smtClean="0"/>
              <a:t>3/3/2021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46FEC65-4080-4DB4-8961-0FBD8344DE80}" type="slidenum">
              <a:rPr lang="en-US" smtClean="0"/>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78E54E6E-640C-4616-90F2-E7EB8464E4B3}" type="datetimeFigureOut">
              <a:rPr lang="en-US" smtClean="0"/>
              <a:t>3/3/2021</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F46FEC65-4080-4DB4-8961-0FBD8344DE80}"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78E54E6E-640C-4616-90F2-E7EB8464E4B3}" type="datetimeFigureOut">
              <a:rPr lang="en-US" smtClean="0"/>
              <a:t>3/3/2021</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F46FEC65-4080-4DB4-8961-0FBD8344DE80}" type="slidenum">
              <a:rPr lang="en-US" smtClean="0"/>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78E54E6E-640C-4616-90F2-E7EB8464E4B3}" type="datetimeFigureOut">
              <a:rPr lang="en-US" smtClean="0"/>
              <a:t>3/3/2021</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F46FEC65-4080-4DB4-8961-0FBD8344DE8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78E54E6E-640C-4616-90F2-E7EB8464E4B3}" type="datetimeFigureOut">
              <a:rPr lang="en-US" smtClean="0"/>
              <a:t>3/3/2021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46FEC65-4080-4DB4-8961-0FBD8344DE80}"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78E54E6E-640C-4616-90F2-E7EB8464E4B3}" type="datetimeFigureOut">
              <a:rPr lang="en-US" smtClean="0"/>
              <a:t>3/3/2021</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F46FEC65-4080-4DB4-8961-0FBD8344DE80}"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78E54E6E-640C-4616-90F2-E7EB8464E4B3}" type="datetimeFigureOut">
              <a:rPr lang="en-US" smtClean="0"/>
              <a:t>3/3/2021</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F46FEC65-4080-4DB4-8961-0FBD8344DE8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200" dirty="0" smtClean="0">
                <a:latin typeface="Times New Roman" pitchFamily="18" charset="0"/>
                <a:cs typeface="Times New Roman" pitchFamily="18" charset="0"/>
              </a:rPr>
              <a:t>Object Oriented Analysis and Design</a:t>
            </a:r>
            <a:endParaRPr lang="en-US" sz="3200" dirty="0">
              <a:latin typeface="Times New Roman" pitchFamily="18" charset="0"/>
              <a:cs typeface="Times New Roman" pitchFamily="18" charset="0"/>
            </a:endParaRPr>
          </a:p>
        </p:txBody>
      </p:sp>
      <p:sp>
        <p:nvSpPr>
          <p:cNvPr id="3" name="Subtitle 2"/>
          <p:cNvSpPr>
            <a:spLocks noGrp="1"/>
          </p:cNvSpPr>
          <p:nvPr>
            <p:ph type="subTitle" idx="1"/>
          </p:nvPr>
        </p:nvSpPr>
        <p:spPr/>
        <p:txBody>
          <a:bodyPr>
            <a:normAutofit fontScale="92500" lnSpcReduction="20000"/>
          </a:bodyPr>
          <a:lstStyle/>
          <a:p>
            <a:r>
              <a:rPr lang="en-US" dirty="0"/>
              <a:t>By</a:t>
            </a:r>
          </a:p>
          <a:p>
            <a:r>
              <a:rPr lang="en-US" dirty="0" err="1"/>
              <a:t>R.Vignesh,M.E</a:t>
            </a:r>
            <a:r>
              <a:rPr lang="en-US" dirty="0"/>
              <a:t>(</a:t>
            </a:r>
            <a:r>
              <a:rPr lang="en-US" dirty="0" err="1"/>
              <a:t>Ph.D</a:t>
            </a:r>
            <a:r>
              <a:rPr lang="en-US" dirty="0"/>
              <a:t>)</a:t>
            </a:r>
          </a:p>
          <a:p>
            <a:r>
              <a:rPr lang="en-US" dirty="0"/>
              <a:t>Assistant Professor</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04800"/>
            <a:ext cx="54102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96192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ctr">
              <a:buNone/>
            </a:pPr>
            <a:r>
              <a:rPr lang="en-US" sz="1700" b="1" dirty="0">
                <a:latin typeface="Times New Roman" pitchFamily="18" charset="0"/>
                <a:cs typeface="Times New Roman" pitchFamily="18" charset="0"/>
              </a:rPr>
              <a:t>Abstraction</a:t>
            </a:r>
            <a:endParaRPr lang="en-US" sz="1700" dirty="0">
              <a:latin typeface="Times New Roman" pitchFamily="18" charset="0"/>
              <a:cs typeface="Times New Roman" pitchFamily="18" charset="0"/>
            </a:endParaRPr>
          </a:p>
          <a:p>
            <a:pPr marL="109728" indent="0" algn="just">
              <a:buNone/>
            </a:pPr>
            <a:endParaRPr lang="en-US" sz="1700" dirty="0">
              <a:latin typeface="Times New Roman" pitchFamily="18" charset="0"/>
              <a:cs typeface="Times New Roman" pitchFamily="18" charset="0"/>
            </a:endParaRPr>
          </a:p>
          <a:p>
            <a:pPr algn="just"/>
            <a:r>
              <a:rPr lang="en-US" sz="1700" dirty="0" smtClean="0">
                <a:latin typeface="Times New Roman" pitchFamily="18" charset="0"/>
                <a:cs typeface="Times New Roman" pitchFamily="18" charset="0"/>
              </a:rPr>
              <a:t> </a:t>
            </a:r>
            <a:r>
              <a:rPr lang="en-US" sz="1700" dirty="0">
                <a:latin typeface="Times New Roman" pitchFamily="18" charset="0"/>
                <a:cs typeface="Times New Roman" pitchFamily="18" charset="0"/>
              </a:rPr>
              <a:t>Abstraction in OOP emphasizes what is important and what is not important at a particular level of detail</a:t>
            </a:r>
            <a:r>
              <a:rPr lang="en-US" sz="1700" dirty="0" smtClean="0">
                <a:latin typeface="Times New Roman" pitchFamily="18" charset="0"/>
                <a:cs typeface="Times New Roman" pitchFamily="18" charset="0"/>
              </a:rPr>
              <a:t>.</a:t>
            </a:r>
          </a:p>
          <a:p>
            <a:pPr algn="just"/>
            <a:endParaRPr lang="en-US" sz="1700" dirty="0">
              <a:latin typeface="Times New Roman" pitchFamily="18" charset="0"/>
              <a:cs typeface="Times New Roman" pitchFamily="18" charset="0"/>
            </a:endParaRPr>
          </a:p>
          <a:p>
            <a:pPr algn="just"/>
            <a:r>
              <a:rPr lang="en-US" sz="1700" dirty="0">
                <a:latin typeface="Times New Roman" pitchFamily="18" charset="0"/>
                <a:cs typeface="Times New Roman" pitchFamily="18" charset="0"/>
              </a:rPr>
              <a:t> Abstraction refers to the ability to make a class abstract at a level and define some of the </a:t>
            </a:r>
            <a:r>
              <a:rPr lang="en-US" sz="1700" dirty="0" err="1">
                <a:latin typeface="Times New Roman" pitchFamily="18" charset="0"/>
                <a:cs typeface="Times New Roman" pitchFamily="18" charset="0"/>
              </a:rPr>
              <a:t>behaviour</a:t>
            </a:r>
            <a:r>
              <a:rPr lang="en-US" sz="1700" dirty="0">
                <a:latin typeface="Times New Roman" pitchFamily="18" charset="0"/>
                <a:cs typeface="Times New Roman" pitchFamily="18" charset="0"/>
              </a:rPr>
              <a:t> at each level, relevant to the current perspective. </a:t>
            </a:r>
            <a:endParaRPr lang="en-US" sz="1700" dirty="0" smtClean="0">
              <a:latin typeface="Times New Roman" pitchFamily="18" charset="0"/>
              <a:cs typeface="Times New Roman" pitchFamily="18" charset="0"/>
            </a:endParaRPr>
          </a:p>
          <a:p>
            <a:pPr algn="just"/>
            <a:endParaRPr lang="en-US" sz="1700" dirty="0">
              <a:latin typeface="Times New Roman" pitchFamily="18" charset="0"/>
              <a:cs typeface="Times New Roman" pitchFamily="18" charset="0"/>
            </a:endParaRPr>
          </a:p>
          <a:p>
            <a:pPr algn="just"/>
            <a:r>
              <a:rPr lang="en-US" sz="1700" dirty="0" smtClean="0">
                <a:latin typeface="Times New Roman" pitchFamily="18" charset="0"/>
                <a:cs typeface="Times New Roman" pitchFamily="18" charset="0"/>
              </a:rPr>
              <a:t>Abstraction </a:t>
            </a:r>
            <a:r>
              <a:rPr lang="en-US" sz="1700" dirty="0">
                <a:latin typeface="Times New Roman" pitchFamily="18" charset="0"/>
                <a:cs typeface="Times New Roman" pitchFamily="18" charset="0"/>
              </a:rPr>
              <a:t>allows the programmer to focus on few concepts at a time</a:t>
            </a:r>
            <a:r>
              <a:rPr lang="en-US" sz="1700" dirty="0" smtClean="0">
                <a:latin typeface="Times New Roman" pitchFamily="18" charset="0"/>
                <a:cs typeface="Times New Roman" pitchFamily="18" charset="0"/>
              </a:rPr>
              <a:t>.</a:t>
            </a:r>
          </a:p>
          <a:p>
            <a:pPr algn="just"/>
            <a:endParaRPr lang="en-US" sz="1700" dirty="0">
              <a:latin typeface="Times New Roman" pitchFamily="18" charset="0"/>
              <a:cs typeface="Times New Roman" pitchFamily="18" charset="0"/>
            </a:endParaRPr>
          </a:p>
          <a:p>
            <a:pPr algn="just"/>
            <a:r>
              <a:rPr lang="en-US" sz="1700" dirty="0" smtClean="0">
                <a:latin typeface="Times New Roman" pitchFamily="18" charset="0"/>
                <a:cs typeface="Times New Roman" pitchFamily="18" charset="0"/>
              </a:rPr>
              <a:t> </a:t>
            </a:r>
            <a:r>
              <a:rPr lang="en-US" sz="1700" dirty="0">
                <a:latin typeface="Times New Roman" pitchFamily="18" charset="0"/>
                <a:cs typeface="Times New Roman" pitchFamily="18" charset="0"/>
              </a:rPr>
              <a:t>Java provides interfaces and abstract classes for describing abstract types. </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30381280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sz="1800" dirty="0">
                <a:latin typeface="Times New Roman" pitchFamily="18" charset="0"/>
                <a:cs typeface="Times New Roman" pitchFamily="18" charset="0"/>
              </a:rPr>
              <a:t>Approaches to systems testing</a:t>
            </a:r>
          </a:p>
          <a:p>
            <a:pPr marL="109728" indent="0" algn="just">
              <a:buNone/>
            </a:pPr>
            <a:r>
              <a:rPr lang="en-US" sz="1800" dirty="0">
                <a:latin typeface="Times New Roman" pitchFamily="18" charset="0"/>
                <a:cs typeface="Times New Roman" pitchFamily="18" charset="0"/>
              </a:rPr>
              <a:t> </a:t>
            </a:r>
          </a:p>
          <a:p>
            <a:pPr lvl="0" algn="just"/>
            <a:r>
              <a:rPr lang="en-US" sz="1800" dirty="0">
                <a:latin typeface="Times New Roman" pitchFamily="18" charset="0"/>
                <a:cs typeface="Times New Roman" pitchFamily="18" charset="0"/>
              </a:rPr>
              <a:t>Test according to</a:t>
            </a:r>
          </a:p>
          <a:p>
            <a:pPr marL="109728" indent="0" algn="just">
              <a:buNone/>
            </a:pPr>
            <a:r>
              <a:rPr lang="en-US" sz="1800" dirty="0">
                <a:latin typeface="Times New Roman" pitchFamily="18" charset="0"/>
                <a:cs typeface="Times New Roman" pitchFamily="18" charset="0"/>
              </a:rPr>
              <a:t> </a:t>
            </a:r>
          </a:p>
          <a:p>
            <a:pPr lvl="1" algn="just"/>
            <a:r>
              <a:rPr lang="en-US" sz="1800" dirty="0">
                <a:latin typeface="Times New Roman" pitchFamily="18" charset="0"/>
                <a:cs typeface="Times New Roman" pitchFamily="18" charset="0"/>
              </a:rPr>
              <a:t>how it has been built</a:t>
            </a:r>
          </a:p>
          <a:p>
            <a:pPr marL="109728" indent="0" algn="just">
              <a:buNone/>
            </a:pPr>
            <a:r>
              <a:rPr lang="en-US" sz="1800" dirty="0">
                <a:latin typeface="Times New Roman" pitchFamily="18" charset="0"/>
                <a:cs typeface="Times New Roman" pitchFamily="18" charset="0"/>
              </a:rPr>
              <a:t> </a:t>
            </a:r>
          </a:p>
          <a:p>
            <a:pPr lvl="1" algn="just"/>
            <a:r>
              <a:rPr lang="en-US" sz="1800" dirty="0">
                <a:latin typeface="Times New Roman" pitchFamily="18" charset="0"/>
                <a:cs typeface="Times New Roman" pitchFamily="18" charset="0"/>
              </a:rPr>
              <a:t>what it should do</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11693953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109728" lvl="0" indent="0" algn="just">
              <a:buNone/>
            </a:pPr>
            <a:r>
              <a:rPr lang="en-US" sz="1600" b="1" dirty="0">
                <a:latin typeface="Times New Roman" pitchFamily="18" charset="0"/>
                <a:cs typeface="Times New Roman" pitchFamily="18" charset="0"/>
              </a:rPr>
              <a:t>4 quality measures</a:t>
            </a:r>
          </a:p>
          <a:p>
            <a:pPr algn="just"/>
            <a:endParaRPr lang="en-US" sz="1600" dirty="0">
              <a:latin typeface="Times New Roman" pitchFamily="18" charset="0"/>
              <a:cs typeface="Times New Roman" pitchFamily="18" charset="0"/>
            </a:endParaRPr>
          </a:p>
          <a:p>
            <a:pPr lvl="1" algn="just"/>
            <a:r>
              <a:rPr lang="en-US" sz="1600" b="1" dirty="0">
                <a:latin typeface="Times New Roman" pitchFamily="18" charset="0"/>
                <a:cs typeface="Times New Roman" pitchFamily="18" charset="0"/>
              </a:rPr>
              <a:t>correspondence</a:t>
            </a:r>
            <a:endParaRPr lang="en-US" sz="1600" dirty="0">
              <a:latin typeface="Times New Roman" pitchFamily="18" charset="0"/>
              <a:cs typeface="Times New Roman" pitchFamily="18" charset="0"/>
            </a:endParaRPr>
          </a:p>
          <a:p>
            <a:pPr lvl="2" algn="just"/>
            <a:r>
              <a:rPr lang="en-US" sz="1600" dirty="0">
                <a:latin typeface="Times New Roman" pitchFamily="18" charset="0"/>
                <a:cs typeface="Times New Roman" pitchFamily="18" charset="0"/>
              </a:rPr>
              <a:t>measures how well delivered system matches needs of operational environment, as described in original requirements </a:t>
            </a:r>
            <a:r>
              <a:rPr lang="en-US" sz="1600" dirty="0" smtClean="0">
                <a:latin typeface="Times New Roman" pitchFamily="18" charset="0"/>
                <a:cs typeface="Times New Roman" pitchFamily="18" charset="0"/>
              </a:rPr>
              <a:t>statement</a:t>
            </a:r>
          </a:p>
          <a:p>
            <a:pPr lvl="2" algn="just"/>
            <a:endParaRPr lang="en-US" sz="1600" dirty="0">
              <a:latin typeface="Times New Roman" pitchFamily="18" charset="0"/>
              <a:cs typeface="Times New Roman" pitchFamily="18" charset="0"/>
            </a:endParaRPr>
          </a:p>
          <a:p>
            <a:pPr lvl="1" algn="just"/>
            <a:r>
              <a:rPr lang="en-US" sz="1600" b="1" dirty="0">
                <a:latin typeface="Times New Roman" pitchFamily="18" charset="0"/>
                <a:cs typeface="Times New Roman" pitchFamily="18" charset="0"/>
              </a:rPr>
              <a:t>validation</a:t>
            </a:r>
          </a:p>
          <a:p>
            <a:pPr lvl="2" algn="just"/>
            <a:r>
              <a:rPr lang="en-US" sz="1600" dirty="0">
                <a:latin typeface="Times New Roman" pitchFamily="18" charset="0"/>
                <a:cs typeface="Times New Roman" pitchFamily="18" charset="0"/>
              </a:rPr>
              <a:t>task of predicting correspondence (true correspondence only determined after system is in place</a:t>
            </a:r>
            <a:r>
              <a:rPr lang="en-US" sz="1600" dirty="0" smtClean="0">
                <a:latin typeface="Times New Roman" pitchFamily="18" charset="0"/>
                <a:cs typeface="Times New Roman" pitchFamily="18" charset="0"/>
              </a:rPr>
              <a:t>)</a:t>
            </a:r>
          </a:p>
          <a:p>
            <a:pPr lvl="2" algn="just"/>
            <a:endParaRPr lang="en-US" sz="1600" dirty="0">
              <a:latin typeface="Times New Roman" pitchFamily="18" charset="0"/>
              <a:cs typeface="Times New Roman" pitchFamily="18" charset="0"/>
            </a:endParaRPr>
          </a:p>
          <a:p>
            <a:pPr lvl="1" algn="just"/>
            <a:r>
              <a:rPr lang="en-US" sz="1600" b="1" dirty="0">
                <a:latin typeface="Times New Roman" pitchFamily="18" charset="0"/>
                <a:cs typeface="Times New Roman" pitchFamily="18" charset="0"/>
              </a:rPr>
              <a:t>correctness</a:t>
            </a:r>
          </a:p>
          <a:p>
            <a:pPr lvl="2" algn="just"/>
            <a:r>
              <a:rPr lang="en-US" sz="1600" dirty="0">
                <a:latin typeface="Times New Roman" pitchFamily="18" charset="0"/>
                <a:cs typeface="Times New Roman" pitchFamily="18" charset="0"/>
              </a:rPr>
              <a:t>measures consistency of product requirements with respect to design </a:t>
            </a:r>
            <a:r>
              <a:rPr lang="en-US" sz="1600" dirty="0" smtClean="0">
                <a:latin typeface="Times New Roman" pitchFamily="18" charset="0"/>
                <a:cs typeface="Times New Roman" pitchFamily="18" charset="0"/>
              </a:rPr>
              <a:t>specification</a:t>
            </a:r>
          </a:p>
          <a:p>
            <a:pPr lvl="2" algn="just"/>
            <a:endParaRPr lang="en-US" sz="1600" dirty="0">
              <a:latin typeface="Times New Roman" pitchFamily="18" charset="0"/>
              <a:cs typeface="Times New Roman" pitchFamily="18" charset="0"/>
            </a:endParaRPr>
          </a:p>
          <a:p>
            <a:pPr lvl="1" algn="just"/>
            <a:r>
              <a:rPr lang="en-US" sz="1600" dirty="0">
                <a:latin typeface="Times New Roman" pitchFamily="18" charset="0"/>
                <a:cs typeface="Times New Roman" pitchFamily="18" charset="0"/>
              </a:rPr>
              <a:t>v</a:t>
            </a:r>
            <a:r>
              <a:rPr lang="en-US" sz="1600" b="1" dirty="0">
                <a:latin typeface="Times New Roman" pitchFamily="18" charset="0"/>
                <a:cs typeface="Times New Roman" pitchFamily="18" charset="0"/>
              </a:rPr>
              <a:t>erification</a:t>
            </a:r>
          </a:p>
          <a:p>
            <a:pPr lvl="2" algn="just"/>
            <a:r>
              <a:rPr lang="en-US" sz="1600" dirty="0">
                <a:latin typeface="Times New Roman" pitchFamily="18" charset="0"/>
                <a:cs typeface="Times New Roman" pitchFamily="18" charset="0"/>
              </a:rPr>
              <a:t>exercise of determining correctness (correctness objective =&gt; always possible to determine if product precisely satisfies requirements of specification)</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47143911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600" b="1" dirty="0">
                <a:latin typeface="Times New Roman" pitchFamily="18" charset="0"/>
                <a:cs typeface="Times New Roman" pitchFamily="18" charset="0"/>
              </a:rPr>
              <a:t>Quality Measures</a:t>
            </a:r>
            <a:endParaRPr lang="en-US" sz="1600" dirty="0">
              <a:latin typeface="Times New Roman" pitchFamily="18" charset="0"/>
              <a:cs typeface="Times New Roman" pitchFamily="18" charset="0"/>
            </a:endParaRPr>
          </a:p>
          <a:p>
            <a:endParaRPr lang="en-US" dirty="0"/>
          </a:p>
        </p:txBody>
      </p:sp>
      <p:sp>
        <p:nvSpPr>
          <p:cNvPr id="3" name="Title 2"/>
          <p:cNvSpPr>
            <a:spLocks noGrp="1"/>
          </p:cNvSpPr>
          <p:nvPr>
            <p:ph type="title"/>
          </p:nvPr>
        </p:nvSpPr>
        <p:spPr/>
        <p:txBody>
          <a:bodyPr/>
          <a:lstStyle/>
          <a:p>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133600"/>
            <a:ext cx="67056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853626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US" sz="2000" b="1" u="sng" dirty="0">
                <a:latin typeface="Times New Roman" pitchFamily="18" charset="0"/>
                <a:cs typeface="Times New Roman" pitchFamily="18" charset="0"/>
              </a:rPr>
              <a:t>Verification </a:t>
            </a:r>
            <a:r>
              <a:rPr lang="en-US" sz="2000" b="1" u="sng" dirty="0" err="1">
                <a:latin typeface="Times New Roman" pitchFamily="18" charset="0"/>
                <a:cs typeface="Times New Roman" pitchFamily="18" charset="0"/>
              </a:rPr>
              <a:t>vs</a:t>
            </a:r>
            <a:r>
              <a:rPr lang="en-US" sz="2000" b="1" u="sng" dirty="0">
                <a:latin typeface="Times New Roman" pitchFamily="18" charset="0"/>
                <a:cs typeface="Times New Roman" pitchFamily="18" charset="0"/>
              </a:rPr>
              <a:t> </a:t>
            </a:r>
            <a:r>
              <a:rPr lang="en-US" sz="2000" b="1" u="sng" dirty="0" smtClean="0">
                <a:latin typeface="Times New Roman" pitchFamily="18" charset="0"/>
                <a:cs typeface="Times New Roman" pitchFamily="18" charset="0"/>
              </a:rPr>
              <a:t>Validation</a:t>
            </a:r>
          </a:p>
          <a:p>
            <a:pPr algn="just"/>
            <a:endParaRPr lang="en-US" sz="2000" b="1" dirty="0">
              <a:latin typeface="Times New Roman" pitchFamily="18" charset="0"/>
              <a:cs typeface="Times New Roman" pitchFamily="18" charset="0"/>
            </a:endParaRPr>
          </a:p>
          <a:p>
            <a:pPr lvl="0" algn="just"/>
            <a:r>
              <a:rPr lang="en-US" sz="2000" dirty="0">
                <a:latin typeface="Times New Roman" pitchFamily="18" charset="0"/>
                <a:cs typeface="Times New Roman" pitchFamily="18" charset="0"/>
              </a:rPr>
              <a:t>Verification</a:t>
            </a:r>
          </a:p>
          <a:p>
            <a:pPr lvl="1" algn="just"/>
            <a:r>
              <a:rPr lang="en-US" sz="2000" dirty="0">
                <a:latin typeface="Times New Roman" pitchFamily="18" charset="0"/>
                <a:cs typeface="Times New Roman" pitchFamily="18" charset="0"/>
              </a:rPr>
              <a:t>am I building the product right ?</a:t>
            </a:r>
          </a:p>
          <a:p>
            <a:pPr lvl="1" algn="just"/>
            <a:r>
              <a:rPr lang="en-US" sz="2000" dirty="0">
                <a:latin typeface="Times New Roman" pitchFamily="18" charset="0"/>
                <a:cs typeface="Times New Roman" pitchFamily="18" charset="0"/>
              </a:rPr>
              <a:t>Begin after specification </a:t>
            </a:r>
            <a:r>
              <a:rPr lang="en-US" sz="2000" dirty="0" smtClean="0">
                <a:latin typeface="Times New Roman" pitchFamily="18" charset="0"/>
                <a:cs typeface="Times New Roman" pitchFamily="18" charset="0"/>
              </a:rPr>
              <a:t>accepted</a:t>
            </a:r>
          </a:p>
          <a:p>
            <a:pPr marL="393192" lvl="1" indent="0" algn="just">
              <a:buNone/>
            </a:pPr>
            <a:endParaRPr lang="en-US" sz="2000" dirty="0">
              <a:latin typeface="Times New Roman" pitchFamily="18" charset="0"/>
              <a:cs typeface="Times New Roman" pitchFamily="18" charset="0"/>
            </a:endParaRPr>
          </a:p>
          <a:p>
            <a:pPr lvl="0" algn="just"/>
            <a:r>
              <a:rPr lang="en-US" sz="2000" dirty="0">
                <a:latin typeface="Times New Roman" pitchFamily="18" charset="0"/>
                <a:cs typeface="Times New Roman" pitchFamily="18" charset="0"/>
              </a:rPr>
              <a:t>Validation</a:t>
            </a:r>
          </a:p>
          <a:p>
            <a:pPr lvl="1" algn="just"/>
            <a:r>
              <a:rPr lang="en-US" sz="2000" dirty="0">
                <a:latin typeface="Times New Roman" pitchFamily="18" charset="0"/>
                <a:cs typeface="Times New Roman" pitchFamily="18" charset="0"/>
              </a:rPr>
              <a:t>am I building the right product ?</a:t>
            </a:r>
          </a:p>
          <a:p>
            <a:pPr lvl="1" algn="just"/>
            <a:r>
              <a:rPr lang="en-US" sz="2000" dirty="0">
                <a:latin typeface="Times New Roman" pitchFamily="18" charset="0"/>
                <a:cs typeface="Times New Roman" pitchFamily="18" charset="0"/>
              </a:rPr>
              <a:t>Subjective - is specification appropriate ? Uncover true users’ needs , therefore establish proper design ?</a:t>
            </a:r>
          </a:p>
          <a:p>
            <a:pPr lvl="1" algn="just"/>
            <a:r>
              <a:rPr lang="en-US" sz="2000" dirty="0">
                <a:latin typeface="Times New Roman" pitchFamily="18" charset="0"/>
                <a:cs typeface="Times New Roman" pitchFamily="18" charset="0"/>
              </a:rPr>
              <a:t>Begins as soon as project starts</a:t>
            </a:r>
          </a:p>
          <a:p>
            <a:endParaRPr lang="en-US" sz="1600" dirty="0">
              <a:latin typeface="Times New Roman" pitchFamily="18" charset="0"/>
              <a:cs typeface="Times New Roman" pitchFamily="18" charset="0"/>
            </a:endParaRP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51517359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lgn="just">
              <a:lnSpc>
                <a:spcPct val="200000"/>
              </a:lnSpc>
            </a:pPr>
            <a:r>
              <a:rPr lang="en-US" sz="1800" dirty="0">
                <a:latin typeface="Times New Roman" pitchFamily="18" charset="0"/>
                <a:cs typeface="Times New Roman" pitchFamily="18" charset="0"/>
              </a:rPr>
              <a:t>Verification &amp; validation independent of each other</a:t>
            </a:r>
          </a:p>
          <a:p>
            <a:pPr lvl="1" algn="just">
              <a:lnSpc>
                <a:spcPct val="200000"/>
              </a:lnSpc>
            </a:pPr>
            <a:r>
              <a:rPr lang="en-US" sz="1800" dirty="0">
                <a:latin typeface="Times New Roman" pitchFamily="18" charset="0"/>
                <a:cs typeface="Times New Roman" pitchFamily="18" charset="0"/>
              </a:rPr>
              <a:t>even if product follows spec, it may be a wrong product if specification is wrong</a:t>
            </a:r>
          </a:p>
          <a:p>
            <a:pPr lvl="1" algn="just">
              <a:lnSpc>
                <a:spcPct val="200000"/>
              </a:lnSpc>
            </a:pPr>
            <a:r>
              <a:rPr lang="en-US" sz="1800" dirty="0" err="1">
                <a:latin typeface="Times New Roman" pitchFamily="18" charset="0"/>
                <a:cs typeface="Times New Roman" pitchFamily="18" charset="0"/>
              </a:rPr>
              <a:t>eg</a:t>
            </a:r>
            <a:r>
              <a:rPr lang="en-US" sz="1800" dirty="0">
                <a:latin typeface="Times New Roman" pitchFamily="18" charset="0"/>
                <a:cs typeface="Times New Roman" pitchFamily="18" charset="0"/>
              </a:rPr>
              <a:t>: report missing, initial design no longer reflect current needs</a:t>
            </a:r>
          </a:p>
          <a:p>
            <a:pPr lvl="1" algn="just">
              <a:lnSpc>
                <a:spcPct val="200000"/>
              </a:lnSpc>
            </a:pPr>
            <a:r>
              <a:rPr lang="en-US" sz="1800" dirty="0">
                <a:latin typeface="Times New Roman" pitchFamily="18" charset="0"/>
                <a:cs typeface="Times New Roman" pitchFamily="18" charset="0"/>
              </a:rPr>
              <a:t>If specification informal, difficult to separate verification and validation</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70313405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US" sz="1900" b="1" u="sng" dirty="0">
                <a:latin typeface="Times New Roman" pitchFamily="18" charset="0"/>
                <a:cs typeface="Times New Roman" pitchFamily="18" charset="0"/>
              </a:rPr>
              <a:t>Object-oriented approach: A use-case driven </a:t>
            </a:r>
            <a:r>
              <a:rPr lang="en-US" sz="1900" b="1" u="sng" dirty="0" smtClean="0">
                <a:latin typeface="Times New Roman" pitchFamily="18" charset="0"/>
                <a:cs typeface="Times New Roman" pitchFamily="18" charset="0"/>
              </a:rPr>
              <a:t>approach</a:t>
            </a:r>
          </a:p>
          <a:p>
            <a:pPr algn="just"/>
            <a:endParaRPr lang="en-US" sz="1900" b="1" dirty="0">
              <a:latin typeface="Times New Roman" pitchFamily="18" charset="0"/>
              <a:cs typeface="Times New Roman" pitchFamily="18" charset="0"/>
            </a:endParaRPr>
          </a:p>
          <a:p>
            <a:pPr lvl="0" algn="just"/>
            <a:r>
              <a:rPr lang="en-US" sz="1900" dirty="0">
                <a:latin typeface="Times New Roman" pitchFamily="18" charset="0"/>
                <a:cs typeface="Times New Roman" pitchFamily="18" charset="0"/>
              </a:rPr>
              <a:t>Object-oriented software development life cycle consists of</a:t>
            </a:r>
          </a:p>
          <a:p>
            <a:pPr lvl="1" algn="just"/>
            <a:r>
              <a:rPr lang="en-US" sz="1900" dirty="0">
                <a:latin typeface="Times New Roman" pitchFamily="18" charset="0"/>
                <a:cs typeface="Times New Roman" pitchFamily="18" charset="0"/>
              </a:rPr>
              <a:t>Object-oriented analysis</a:t>
            </a:r>
          </a:p>
          <a:p>
            <a:pPr lvl="1" algn="just"/>
            <a:r>
              <a:rPr lang="en-US" sz="1900" dirty="0">
                <a:latin typeface="Times New Roman" pitchFamily="18" charset="0"/>
                <a:cs typeface="Times New Roman" pitchFamily="18" charset="0"/>
              </a:rPr>
              <a:t>Object-oriented design</a:t>
            </a:r>
          </a:p>
          <a:p>
            <a:pPr lvl="1" algn="just"/>
            <a:r>
              <a:rPr lang="en-US" sz="1900" dirty="0">
                <a:latin typeface="Times New Roman" pitchFamily="18" charset="0"/>
                <a:cs typeface="Times New Roman" pitchFamily="18" charset="0"/>
              </a:rPr>
              <a:t>Object-oriented </a:t>
            </a:r>
            <a:r>
              <a:rPr lang="en-US" sz="1900" dirty="0" smtClean="0">
                <a:latin typeface="Times New Roman" pitchFamily="18" charset="0"/>
                <a:cs typeface="Times New Roman" pitchFamily="18" charset="0"/>
              </a:rPr>
              <a:t>implementation</a:t>
            </a:r>
          </a:p>
          <a:p>
            <a:pPr lvl="1" algn="just"/>
            <a:endParaRPr lang="en-US" sz="1900" dirty="0">
              <a:latin typeface="Times New Roman" pitchFamily="18" charset="0"/>
              <a:cs typeface="Times New Roman" pitchFamily="18" charset="0"/>
            </a:endParaRPr>
          </a:p>
          <a:p>
            <a:pPr lvl="0" algn="just"/>
            <a:r>
              <a:rPr lang="en-US" sz="1900" dirty="0">
                <a:latin typeface="Times New Roman" pitchFamily="18" charset="0"/>
                <a:cs typeface="Times New Roman" pitchFamily="18" charset="0"/>
              </a:rPr>
              <a:t>Use-case model can be employed throughout most activities of software development</a:t>
            </a:r>
          </a:p>
          <a:p>
            <a:pPr lvl="1" algn="just"/>
            <a:r>
              <a:rPr lang="en-US" sz="1900" dirty="0" smtClean="0">
                <a:latin typeface="Times New Roman" pitchFamily="18" charset="0"/>
                <a:cs typeface="Times New Roman" pitchFamily="18" charset="0"/>
              </a:rPr>
              <a:t>designs </a:t>
            </a:r>
            <a:r>
              <a:rPr lang="en-US" sz="1900" dirty="0">
                <a:latin typeface="Times New Roman" pitchFamily="18" charset="0"/>
                <a:cs typeface="Times New Roman" pitchFamily="18" charset="0"/>
              </a:rPr>
              <a:t>traceable across requirements, analysis, design, implementation &amp; testing can be produced</a:t>
            </a:r>
          </a:p>
          <a:p>
            <a:pPr lvl="1" algn="just"/>
            <a:r>
              <a:rPr lang="en-US" sz="1900" dirty="0">
                <a:latin typeface="Times New Roman" pitchFamily="18" charset="0"/>
                <a:cs typeface="Times New Roman" pitchFamily="18" charset="0"/>
              </a:rPr>
              <a:t>all design decisions can be traced back directly to user requirements</a:t>
            </a:r>
          </a:p>
          <a:p>
            <a:pPr lvl="1" algn="just"/>
            <a:r>
              <a:rPr lang="en-US" sz="1900" dirty="0">
                <a:latin typeface="Times New Roman" pitchFamily="18" charset="0"/>
                <a:cs typeface="Times New Roman" pitchFamily="18" charset="0"/>
              </a:rPr>
              <a:t>usage scenarios can be test scenarios</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08454613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ctr">
              <a:buNone/>
            </a:pPr>
            <a:r>
              <a:rPr lang="en-US" sz="1600" b="1" u="sng" dirty="0">
                <a:latin typeface="Times New Roman" pitchFamily="18" charset="0"/>
                <a:cs typeface="Times New Roman" pitchFamily="18" charset="0"/>
              </a:rPr>
              <a:t>Object-oriented Systems Development Approach</a:t>
            </a:r>
          </a:p>
          <a:p>
            <a:endParaRPr lang="en-US" dirty="0"/>
          </a:p>
        </p:txBody>
      </p:sp>
      <p:sp>
        <p:nvSpPr>
          <p:cNvPr id="3" name="Title 2"/>
          <p:cNvSpPr>
            <a:spLocks noGrp="1"/>
          </p:cNvSpPr>
          <p:nvPr>
            <p:ph type="title"/>
          </p:nvPr>
        </p:nvSpPr>
        <p:spPr/>
        <p:txBody>
          <a:bodyPr/>
          <a:lstStyle/>
          <a:p>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83" y="20574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593410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ctr">
              <a:buNone/>
            </a:pPr>
            <a:r>
              <a:rPr lang="en-US" sz="1600" b="1" u="sng" dirty="0">
                <a:latin typeface="Times New Roman" pitchFamily="18" charset="0"/>
                <a:cs typeface="Times New Roman" pitchFamily="18" charset="0"/>
              </a:rPr>
              <a:t>Using Jacobson et al. life cycle model – traceable design across development</a:t>
            </a:r>
          </a:p>
          <a:p>
            <a:endParaRPr lang="en-US" dirty="0"/>
          </a:p>
        </p:txBody>
      </p:sp>
      <p:sp>
        <p:nvSpPr>
          <p:cNvPr id="3" name="Title 2"/>
          <p:cNvSpPr>
            <a:spLocks noGrp="1"/>
          </p:cNvSpPr>
          <p:nvPr>
            <p:ph type="title"/>
          </p:nvPr>
        </p:nvSpPr>
        <p:spPr/>
        <p:txBody>
          <a:bodyPr/>
          <a:lstStyle/>
          <a:p>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5409" y="2133600"/>
            <a:ext cx="5705475"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519423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25000" lnSpcReduction="20000"/>
          </a:bodyPr>
          <a:lstStyle/>
          <a:p>
            <a:r>
              <a:rPr lang="en-US" sz="5600" b="1" dirty="0">
                <a:latin typeface="Times New Roman" pitchFamily="18" charset="0"/>
                <a:cs typeface="Times New Roman" pitchFamily="18" charset="0"/>
              </a:rPr>
              <a:t>Object-oriented software development</a:t>
            </a:r>
          </a:p>
          <a:p>
            <a:pPr marL="109728" indent="0">
              <a:buNone/>
            </a:pPr>
            <a:r>
              <a:rPr lang="en-US" sz="5600" b="1" dirty="0">
                <a:latin typeface="Times New Roman" pitchFamily="18" charset="0"/>
                <a:cs typeface="Times New Roman" pitchFamily="18" charset="0"/>
              </a:rPr>
              <a:t> </a:t>
            </a:r>
            <a:endParaRPr lang="en-US" sz="5600" dirty="0">
              <a:latin typeface="Times New Roman" pitchFamily="18" charset="0"/>
              <a:cs typeface="Times New Roman" pitchFamily="18" charset="0"/>
            </a:endParaRPr>
          </a:p>
          <a:p>
            <a:pPr lvl="0"/>
            <a:r>
              <a:rPr lang="en-US" sz="5600" b="1" dirty="0">
                <a:latin typeface="Times New Roman" pitchFamily="18" charset="0"/>
                <a:cs typeface="Times New Roman" pitchFamily="18" charset="0"/>
              </a:rPr>
              <a:t>Activities</a:t>
            </a:r>
            <a:endParaRPr lang="en-US" sz="5600" dirty="0">
              <a:latin typeface="Times New Roman" pitchFamily="18" charset="0"/>
              <a:cs typeface="Times New Roman" pitchFamily="18" charset="0"/>
            </a:endParaRPr>
          </a:p>
          <a:p>
            <a:pPr marL="109728" indent="0">
              <a:buNone/>
            </a:pPr>
            <a:r>
              <a:rPr lang="en-US" sz="5600" b="1" dirty="0">
                <a:latin typeface="Times New Roman" pitchFamily="18" charset="0"/>
                <a:cs typeface="Times New Roman" pitchFamily="18" charset="0"/>
              </a:rPr>
              <a:t> </a:t>
            </a:r>
            <a:endParaRPr lang="en-US" sz="5600" dirty="0">
              <a:latin typeface="Times New Roman" pitchFamily="18" charset="0"/>
              <a:cs typeface="Times New Roman" pitchFamily="18" charset="0"/>
            </a:endParaRPr>
          </a:p>
          <a:p>
            <a:pPr lvl="0"/>
            <a:r>
              <a:rPr lang="en-US" sz="5600" dirty="0">
                <a:latin typeface="Times New Roman" pitchFamily="18" charset="0"/>
                <a:cs typeface="Times New Roman" pitchFamily="18" charset="0"/>
              </a:rPr>
              <a:t>Object-oriented analysis - use case driven</a:t>
            </a:r>
          </a:p>
          <a:p>
            <a:pPr marL="109728" indent="0">
              <a:buNone/>
            </a:pPr>
            <a:r>
              <a:rPr lang="en-US" sz="5600" dirty="0">
                <a:latin typeface="Times New Roman" pitchFamily="18" charset="0"/>
                <a:cs typeface="Times New Roman" pitchFamily="18" charset="0"/>
              </a:rPr>
              <a:t> </a:t>
            </a:r>
          </a:p>
          <a:p>
            <a:pPr lvl="0"/>
            <a:r>
              <a:rPr lang="en-US" sz="5600" dirty="0">
                <a:latin typeface="Times New Roman" pitchFamily="18" charset="0"/>
                <a:cs typeface="Times New Roman" pitchFamily="18" charset="0"/>
              </a:rPr>
              <a:t>Object-oriented design</a:t>
            </a:r>
          </a:p>
          <a:p>
            <a:pPr marL="109728" indent="0">
              <a:buNone/>
            </a:pPr>
            <a:r>
              <a:rPr lang="en-US" sz="5600" dirty="0">
                <a:latin typeface="Times New Roman" pitchFamily="18" charset="0"/>
                <a:cs typeface="Times New Roman" pitchFamily="18" charset="0"/>
              </a:rPr>
              <a:t> </a:t>
            </a:r>
          </a:p>
          <a:p>
            <a:pPr lvl="0"/>
            <a:r>
              <a:rPr lang="en-US" sz="5600" dirty="0">
                <a:latin typeface="Times New Roman" pitchFamily="18" charset="0"/>
                <a:cs typeface="Times New Roman" pitchFamily="18" charset="0"/>
              </a:rPr>
              <a:t>Prototyping</a:t>
            </a:r>
          </a:p>
          <a:p>
            <a:pPr marL="109728" indent="0">
              <a:buNone/>
            </a:pPr>
            <a:r>
              <a:rPr lang="en-US" sz="5600" dirty="0">
                <a:latin typeface="Times New Roman" pitchFamily="18" charset="0"/>
                <a:cs typeface="Times New Roman" pitchFamily="18" charset="0"/>
              </a:rPr>
              <a:t> </a:t>
            </a:r>
          </a:p>
          <a:p>
            <a:pPr lvl="0"/>
            <a:r>
              <a:rPr lang="en-US" sz="5600" dirty="0">
                <a:latin typeface="Times New Roman" pitchFamily="18" charset="0"/>
                <a:cs typeface="Times New Roman" pitchFamily="18" charset="0"/>
              </a:rPr>
              <a:t>Component-based development</a:t>
            </a:r>
          </a:p>
          <a:p>
            <a:pPr marL="109728" indent="0">
              <a:buNone/>
            </a:pPr>
            <a:r>
              <a:rPr lang="en-US" sz="5600" dirty="0">
                <a:latin typeface="Times New Roman" pitchFamily="18" charset="0"/>
                <a:cs typeface="Times New Roman" pitchFamily="18" charset="0"/>
              </a:rPr>
              <a:t> </a:t>
            </a:r>
          </a:p>
          <a:p>
            <a:pPr lvl="0"/>
            <a:r>
              <a:rPr lang="en-US" sz="5600" dirty="0">
                <a:latin typeface="Times New Roman" pitchFamily="18" charset="0"/>
                <a:cs typeface="Times New Roman" pitchFamily="18" charset="0"/>
              </a:rPr>
              <a:t>Incremental testing</a:t>
            </a:r>
          </a:p>
          <a:p>
            <a:pPr marL="109728" indent="0">
              <a:buNone/>
            </a:pPr>
            <a:r>
              <a:rPr lang="en-US" sz="5600" dirty="0">
                <a:latin typeface="Times New Roman" pitchFamily="18" charset="0"/>
                <a:cs typeface="Times New Roman" pitchFamily="18" charset="0"/>
              </a:rPr>
              <a:t> </a:t>
            </a:r>
          </a:p>
          <a:p>
            <a:pPr lvl="0"/>
            <a:r>
              <a:rPr lang="en-US" sz="5600" b="1" dirty="0">
                <a:latin typeface="Times New Roman" pitchFamily="18" charset="0"/>
                <a:cs typeface="Times New Roman" pitchFamily="18" charset="0"/>
              </a:rPr>
              <a:t>Encourages</a:t>
            </a:r>
          </a:p>
          <a:p>
            <a:pPr marL="109728" indent="0">
              <a:buNone/>
            </a:pPr>
            <a:r>
              <a:rPr lang="en-US" sz="5600" b="1" dirty="0">
                <a:latin typeface="Times New Roman" pitchFamily="18" charset="0"/>
                <a:cs typeface="Times New Roman" pitchFamily="18" charset="0"/>
              </a:rPr>
              <a:t> </a:t>
            </a:r>
            <a:endParaRPr lang="en-US" sz="5600" dirty="0">
              <a:latin typeface="Times New Roman" pitchFamily="18" charset="0"/>
              <a:cs typeface="Times New Roman" pitchFamily="18" charset="0"/>
            </a:endParaRPr>
          </a:p>
          <a:p>
            <a:pPr lvl="1"/>
            <a:r>
              <a:rPr lang="en-US" sz="5600" dirty="0">
                <a:latin typeface="Times New Roman" pitchFamily="18" charset="0"/>
                <a:cs typeface="Times New Roman" pitchFamily="18" charset="0"/>
              </a:rPr>
              <a:t>viewing of system as a system of cooperative objects</a:t>
            </a:r>
          </a:p>
          <a:p>
            <a:pPr marL="109728" indent="0">
              <a:buNone/>
            </a:pPr>
            <a:r>
              <a:rPr lang="en-US" sz="5600" dirty="0">
                <a:latin typeface="Times New Roman" pitchFamily="18" charset="0"/>
                <a:cs typeface="Times New Roman" pitchFamily="18" charset="0"/>
              </a:rPr>
              <a:t> </a:t>
            </a:r>
          </a:p>
          <a:p>
            <a:pPr lvl="1"/>
            <a:r>
              <a:rPr lang="en-US" sz="5600" dirty="0">
                <a:latin typeface="Times New Roman" pitchFamily="18" charset="0"/>
                <a:cs typeface="Times New Roman" pitchFamily="18" charset="0"/>
              </a:rPr>
              <a:t>incremental development</a:t>
            </a:r>
          </a:p>
          <a:p>
            <a:pPr marL="109728" indent="0">
              <a:buNone/>
            </a:pPr>
            <a:r>
              <a:rPr lang="en-US" sz="5600" dirty="0">
                <a:latin typeface="Times New Roman" pitchFamily="18" charset="0"/>
                <a:cs typeface="Times New Roman" pitchFamily="18" charset="0"/>
              </a:rPr>
              <a:t> </a:t>
            </a:r>
          </a:p>
          <a:p>
            <a:r>
              <a:rPr lang="en-US" sz="5600" dirty="0"/>
              <a:t> </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27641143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marL="109728" indent="0" algn="just">
              <a:buNone/>
            </a:pPr>
            <a:r>
              <a:rPr lang="en-US" sz="2200" b="1" u="sng" dirty="0">
                <a:latin typeface="Times New Roman" pitchFamily="18" charset="0"/>
                <a:cs typeface="Times New Roman" pitchFamily="18" charset="0"/>
              </a:rPr>
              <a:t>Object-oriented analysis - use-case driven</a:t>
            </a:r>
          </a:p>
          <a:p>
            <a:pPr algn="just"/>
            <a:endParaRPr lang="en-US" sz="2200" dirty="0">
              <a:latin typeface="Times New Roman" pitchFamily="18" charset="0"/>
              <a:cs typeface="Times New Roman" pitchFamily="18" charset="0"/>
            </a:endParaRPr>
          </a:p>
          <a:p>
            <a:pPr lvl="0" algn="just"/>
            <a:r>
              <a:rPr lang="en-US" sz="2200" i="1" dirty="0">
                <a:latin typeface="Times New Roman" pitchFamily="18" charset="0"/>
                <a:cs typeface="Times New Roman" pitchFamily="18" charset="0"/>
              </a:rPr>
              <a:t>Use Case</a:t>
            </a:r>
            <a:r>
              <a:rPr lang="en-US" sz="2200" dirty="0">
                <a:latin typeface="Times New Roman" pitchFamily="18" charset="0"/>
                <a:cs typeface="Times New Roman" pitchFamily="18" charset="0"/>
              </a:rPr>
              <a:t>, is a name for a scenario to describe the user–computer system interaction.</a:t>
            </a:r>
          </a:p>
          <a:p>
            <a:pPr marL="109728" indent="0" algn="just">
              <a:buNone/>
            </a:pPr>
            <a:r>
              <a:rPr lang="en-US" sz="2200" dirty="0">
                <a:latin typeface="Times New Roman" pitchFamily="18" charset="0"/>
                <a:cs typeface="Times New Roman" pitchFamily="18" charset="0"/>
              </a:rPr>
              <a:t> </a:t>
            </a:r>
          </a:p>
          <a:p>
            <a:pPr lvl="0" algn="just"/>
            <a:r>
              <a:rPr lang="en-US" sz="2200" dirty="0">
                <a:latin typeface="Times New Roman" pitchFamily="18" charset="0"/>
                <a:cs typeface="Times New Roman" pitchFamily="18" charset="0"/>
              </a:rPr>
              <a:t>Determine system requirements, identify classes &amp; their relationship to other classes in </a:t>
            </a:r>
            <a:r>
              <a:rPr lang="en-US" sz="2200" dirty="0" smtClean="0">
                <a:latin typeface="Times New Roman" pitchFamily="18" charset="0"/>
                <a:cs typeface="Times New Roman" pitchFamily="18" charset="0"/>
              </a:rPr>
              <a:t>domain</a:t>
            </a:r>
          </a:p>
          <a:p>
            <a:pPr lvl="0" algn="just"/>
            <a:endParaRPr lang="en-US" sz="2200" dirty="0">
              <a:latin typeface="Times New Roman" pitchFamily="18" charset="0"/>
              <a:cs typeface="Times New Roman" pitchFamily="18" charset="0"/>
            </a:endParaRPr>
          </a:p>
          <a:p>
            <a:pPr lvl="0" algn="just"/>
            <a:r>
              <a:rPr lang="en-US" sz="2200" dirty="0">
                <a:latin typeface="Times New Roman" pitchFamily="18" charset="0"/>
                <a:cs typeface="Times New Roman" pitchFamily="18" charset="0"/>
              </a:rPr>
              <a:t>To understand system requirements</a:t>
            </a:r>
          </a:p>
          <a:p>
            <a:pPr algn="just"/>
            <a:endParaRPr lang="en-US" sz="2200" dirty="0">
              <a:latin typeface="Times New Roman" pitchFamily="18" charset="0"/>
              <a:cs typeface="Times New Roman" pitchFamily="18" charset="0"/>
            </a:endParaRPr>
          </a:p>
          <a:p>
            <a:pPr lvl="1" algn="just"/>
            <a:r>
              <a:rPr lang="en-US" sz="2200" dirty="0">
                <a:latin typeface="Times New Roman" pitchFamily="18" charset="0"/>
                <a:cs typeface="Times New Roman" pitchFamily="18" charset="0"/>
              </a:rPr>
              <a:t>need to identify the users or actors</a:t>
            </a:r>
          </a:p>
          <a:p>
            <a:pPr marL="109728" indent="0" algn="just">
              <a:buNone/>
            </a:pPr>
            <a:r>
              <a:rPr lang="en-US" sz="2200" dirty="0">
                <a:latin typeface="Times New Roman" pitchFamily="18" charset="0"/>
                <a:cs typeface="Times New Roman" pitchFamily="18" charset="0"/>
              </a:rPr>
              <a:t> </a:t>
            </a:r>
          </a:p>
          <a:p>
            <a:pPr lvl="2" algn="just"/>
            <a:r>
              <a:rPr lang="en-US" sz="2200" dirty="0">
                <a:latin typeface="Times New Roman" pitchFamily="18" charset="0"/>
                <a:cs typeface="Times New Roman" pitchFamily="18" charset="0"/>
              </a:rPr>
              <a:t>who are the actors ? How do they use system ?</a:t>
            </a:r>
          </a:p>
          <a:p>
            <a:pPr marL="109728" indent="0" algn="just">
              <a:buNone/>
            </a:pPr>
            <a:r>
              <a:rPr lang="en-US" sz="2200" dirty="0">
                <a:latin typeface="Times New Roman" pitchFamily="18" charset="0"/>
                <a:cs typeface="Times New Roman" pitchFamily="18" charset="0"/>
              </a:rPr>
              <a:t> </a:t>
            </a:r>
          </a:p>
          <a:p>
            <a:pPr lvl="1" algn="just"/>
            <a:r>
              <a:rPr lang="en-US" sz="2200" dirty="0">
                <a:latin typeface="Times New Roman" pitchFamily="18" charset="0"/>
                <a:cs typeface="Times New Roman" pitchFamily="18" charset="0"/>
              </a:rPr>
              <a:t>Scenarios can help (in traditional development, it is treated informally, not fully documented</a:t>
            </a:r>
            <a:r>
              <a:rPr lang="en-US" sz="2200" dirty="0" smtClean="0">
                <a:latin typeface="Times New Roman" pitchFamily="18" charset="0"/>
                <a:cs typeface="Times New Roman" pitchFamily="18" charset="0"/>
              </a:rPr>
              <a:t>)</a:t>
            </a:r>
          </a:p>
          <a:p>
            <a:pPr lvl="1" algn="just"/>
            <a:endParaRPr lang="en-US" sz="2200" dirty="0">
              <a:latin typeface="Times New Roman" pitchFamily="18" charset="0"/>
              <a:cs typeface="Times New Roman" pitchFamily="18" charset="0"/>
            </a:endParaRPr>
          </a:p>
          <a:p>
            <a:pPr lvl="2" algn="just"/>
            <a:r>
              <a:rPr lang="en-US" sz="2200" dirty="0">
                <a:latin typeface="Times New Roman" pitchFamily="18" charset="0"/>
                <a:cs typeface="Times New Roman" pitchFamily="18" charset="0"/>
              </a:rPr>
              <a:t>Jacobson introduces concept of use case - scenario to describe user- computer system interaction</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1202523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ctr">
              <a:buNone/>
            </a:pPr>
            <a:r>
              <a:rPr lang="en-US" sz="1600" b="1" dirty="0">
                <a:latin typeface="Times New Roman" pitchFamily="18" charset="0"/>
                <a:cs typeface="Times New Roman" pitchFamily="18" charset="0"/>
              </a:rPr>
              <a:t>Coupling and cohesion</a:t>
            </a:r>
            <a:endParaRPr lang="en-US" sz="1600" b="1"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Coupling </a:t>
            </a:r>
            <a:r>
              <a:rPr lang="en-US" sz="1800" dirty="0">
                <a:latin typeface="Times New Roman" pitchFamily="18" charset="0"/>
                <a:cs typeface="Times New Roman" pitchFamily="18" charset="0"/>
              </a:rPr>
              <a:t>and cohesion are two important concepts in the Object Oriented design and hence we will briefly discuss it here</a:t>
            </a:r>
            <a:r>
              <a:rPr lang="en-US" sz="1800" dirty="0" smtClean="0">
                <a:latin typeface="Times New Roman" pitchFamily="18" charset="0"/>
                <a:cs typeface="Times New Roman" pitchFamily="18" charset="0"/>
              </a:rPr>
              <a:t>.</a:t>
            </a:r>
          </a:p>
          <a:p>
            <a:pPr algn="just"/>
            <a:endParaRPr lang="en-US" sz="1800" dirty="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Coupling is the degree to which one class knows about another class</a:t>
            </a:r>
            <a:r>
              <a:rPr lang="en-US" sz="1800" dirty="0" smtClean="0">
                <a:latin typeface="Times New Roman" pitchFamily="18" charset="0"/>
                <a:cs typeface="Times New Roman" pitchFamily="18" charset="0"/>
              </a:rPr>
              <a:t>.</a:t>
            </a:r>
          </a:p>
          <a:p>
            <a:pPr algn="just"/>
            <a:endParaRPr lang="en-US" sz="1800" dirty="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If the knowledge is only through exposed interfaces (data hiding), it is called loosely coupled</a:t>
            </a:r>
            <a:r>
              <a:rPr lang="en-US" sz="1800" dirty="0" smtClean="0">
                <a:latin typeface="Times New Roman" pitchFamily="18" charset="0"/>
                <a:cs typeface="Times New Roman" pitchFamily="18" charset="0"/>
              </a:rPr>
              <a:t>.</a:t>
            </a:r>
          </a:p>
          <a:p>
            <a:pPr algn="just"/>
            <a:endParaRPr lang="en-US" sz="1800" dirty="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If the knowledge is more like accessing data members directly, it is called tightly coupled. </a:t>
            </a:r>
            <a:endParaRPr lang="en-US" sz="1800" dirty="0" smtClean="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We </a:t>
            </a:r>
            <a:r>
              <a:rPr lang="en-US" sz="1800" dirty="0">
                <a:latin typeface="Times New Roman" pitchFamily="18" charset="0"/>
                <a:cs typeface="Times New Roman" pitchFamily="18" charset="0"/>
              </a:rPr>
              <a:t>should try to make our code as loosely coupled as possible. </a:t>
            </a:r>
            <a:endParaRPr lang="en-US" sz="18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marL="109728" indent="0">
              <a:buNone/>
            </a:pP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45654091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US" sz="1700" b="1" u="sng" dirty="0">
                <a:latin typeface="Times New Roman" pitchFamily="18" charset="0"/>
                <a:cs typeface="Times New Roman" pitchFamily="18" charset="0"/>
              </a:rPr>
              <a:t>Use case</a:t>
            </a:r>
          </a:p>
          <a:p>
            <a:pPr algn="just"/>
            <a:endParaRPr lang="en-US" sz="1700" dirty="0">
              <a:latin typeface="Times New Roman" pitchFamily="18" charset="0"/>
              <a:cs typeface="Times New Roman" pitchFamily="18" charset="0"/>
            </a:endParaRPr>
          </a:p>
          <a:p>
            <a:pPr lvl="0" algn="just"/>
            <a:r>
              <a:rPr lang="en-US" sz="1700" dirty="0">
                <a:latin typeface="Times New Roman" pitchFamily="18" charset="0"/>
                <a:cs typeface="Times New Roman" pitchFamily="18" charset="0"/>
              </a:rPr>
              <a:t>Typical interaction between user &amp; system that captures users’ goal &amp; needs</a:t>
            </a:r>
          </a:p>
          <a:p>
            <a:pPr marL="109728" indent="0" algn="just">
              <a:buNone/>
            </a:pPr>
            <a:r>
              <a:rPr lang="en-US" sz="1700" dirty="0">
                <a:latin typeface="Times New Roman" pitchFamily="18" charset="0"/>
                <a:cs typeface="Times New Roman" pitchFamily="18" charset="0"/>
              </a:rPr>
              <a:t> </a:t>
            </a:r>
          </a:p>
          <a:p>
            <a:pPr lvl="1" algn="just"/>
            <a:r>
              <a:rPr lang="en-US" sz="1700" dirty="0">
                <a:latin typeface="Times New Roman" pitchFamily="18" charset="0"/>
                <a:cs typeface="Times New Roman" pitchFamily="18" charset="0"/>
              </a:rPr>
              <a:t>In simple usage, capture use case by talking to typical users, discussing various things they might want to do with </a:t>
            </a:r>
            <a:r>
              <a:rPr lang="en-US" sz="1700" dirty="0" smtClean="0">
                <a:latin typeface="Times New Roman" pitchFamily="18" charset="0"/>
                <a:cs typeface="Times New Roman" pitchFamily="18" charset="0"/>
              </a:rPr>
              <a:t>system</a:t>
            </a:r>
          </a:p>
          <a:p>
            <a:pPr lvl="1" algn="just"/>
            <a:endParaRPr lang="en-US" sz="1700" dirty="0">
              <a:latin typeface="Times New Roman" pitchFamily="18" charset="0"/>
              <a:cs typeface="Times New Roman" pitchFamily="18" charset="0"/>
            </a:endParaRPr>
          </a:p>
          <a:p>
            <a:pPr lvl="1" algn="just"/>
            <a:r>
              <a:rPr lang="en-US" sz="1700" dirty="0">
                <a:latin typeface="Times New Roman" pitchFamily="18" charset="0"/>
                <a:cs typeface="Times New Roman" pitchFamily="18" charset="0"/>
              </a:rPr>
              <a:t>can be used to examine who does what in interactions among objects, what role they play, intersection among objects’ role to achieve given goal is called </a:t>
            </a:r>
            <a:r>
              <a:rPr lang="en-US" sz="1700" dirty="0" smtClean="0">
                <a:latin typeface="Times New Roman" pitchFamily="18" charset="0"/>
                <a:cs typeface="Times New Roman" pitchFamily="18" charset="0"/>
              </a:rPr>
              <a:t>collaboration</a:t>
            </a:r>
          </a:p>
          <a:p>
            <a:pPr lvl="1" algn="just"/>
            <a:endParaRPr lang="en-US" sz="1700" dirty="0">
              <a:latin typeface="Times New Roman" pitchFamily="18" charset="0"/>
              <a:cs typeface="Times New Roman" pitchFamily="18" charset="0"/>
            </a:endParaRPr>
          </a:p>
          <a:p>
            <a:pPr lvl="1" algn="just"/>
            <a:r>
              <a:rPr lang="en-US" sz="1700" dirty="0">
                <a:latin typeface="Times New Roman" pitchFamily="18" charset="0"/>
                <a:cs typeface="Times New Roman" pitchFamily="18" charset="0"/>
              </a:rPr>
              <a:t>several scenarios (usual &amp; unusual </a:t>
            </a:r>
            <a:r>
              <a:rPr lang="en-US" sz="1700" dirty="0" err="1">
                <a:latin typeface="Times New Roman" pitchFamily="18" charset="0"/>
                <a:cs typeface="Times New Roman" pitchFamily="18" charset="0"/>
              </a:rPr>
              <a:t>behaviour</a:t>
            </a:r>
            <a:r>
              <a:rPr lang="en-US" sz="1700" dirty="0">
                <a:latin typeface="Times New Roman" pitchFamily="18" charset="0"/>
                <a:cs typeface="Times New Roman" pitchFamily="18" charset="0"/>
              </a:rPr>
              <a:t>, exceptions) needed to understand all aspects of collaboration &amp; all potential actions</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10383908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600" b="1" dirty="0">
                <a:latin typeface="Times New Roman" pitchFamily="18" charset="0"/>
                <a:cs typeface="Times New Roman" pitchFamily="18" charset="0"/>
              </a:rPr>
              <a:t>use cased modeling</a:t>
            </a:r>
          </a:p>
          <a:p>
            <a:endParaRPr lang="en-US" sz="1600" dirty="0">
              <a:latin typeface="Times New Roman" pitchFamily="18" charset="0"/>
              <a:cs typeface="Times New Roman" pitchFamily="18" charset="0"/>
            </a:endParaRPr>
          </a:p>
          <a:p>
            <a:pPr lvl="1"/>
            <a:r>
              <a:rPr lang="en-US" sz="1600" dirty="0">
                <a:latin typeface="Times New Roman" pitchFamily="18" charset="0"/>
                <a:cs typeface="Times New Roman" pitchFamily="18" charset="0"/>
              </a:rPr>
              <a:t>expressing high level processes &amp; interactions with customers in a scenario &amp; analyzing it</a:t>
            </a:r>
          </a:p>
          <a:p>
            <a:pPr lvl="1"/>
            <a:r>
              <a:rPr lang="en-US" sz="1600" dirty="0">
                <a:latin typeface="Times New Roman" pitchFamily="18" charset="0"/>
                <a:cs typeface="Times New Roman" pitchFamily="18" charset="0"/>
              </a:rPr>
              <a:t>gives system uses, system responsibilities</a:t>
            </a:r>
          </a:p>
          <a:p>
            <a:pPr marL="109728" indent="0">
              <a:buNone/>
            </a:pPr>
            <a:r>
              <a:rPr lang="en-US" sz="1600" dirty="0">
                <a:latin typeface="Times New Roman" pitchFamily="18" charset="0"/>
                <a:cs typeface="Times New Roman" pitchFamily="18" charset="0"/>
              </a:rPr>
              <a:t> </a:t>
            </a:r>
          </a:p>
          <a:p>
            <a:r>
              <a:rPr lang="en-US" sz="1600" b="1" dirty="0">
                <a:latin typeface="Times New Roman" pitchFamily="18" charset="0"/>
                <a:cs typeface="Times New Roman" pitchFamily="18" charset="0"/>
              </a:rPr>
              <a:t>developing use case is iterative</a:t>
            </a:r>
          </a:p>
          <a:p>
            <a:pPr marL="109728" indent="0">
              <a:buNone/>
            </a:pPr>
            <a:r>
              <a:rPr lang="en-US" sz="1600" b="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lvl="1"/>
            <a:r>
              <a:rPr lang="en-US" sz="1600" dirty="0">
                <a:latin typeface="Times New Roman" pitchFamily="18" charset="0"/>
                <a:cs typeface="Times New Roman" pitchFamily="18" charset="0"/>
              </a:rPr>
              <a:t>when use case model better understood &amp; developed, start identifying classes &amp; create their relationship</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48580448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40000" lnSpcReduction="20000"/>
          </a:bodyPr>
          <a:lstStyle/>
          <a:p>
            <a:pPr marL="109728" indent="0" algn="just">
              <a:lnSpc>
                <a:spcPct val="120000"/>
              </a:lnSpc>
              <a:buNone/>
            </a:pPr>
            <a:r>
              <a:rPr lang="en-US" sz="3400" b="1" u="sng" dirty="0">
                <a:latin typeface="Times New Roman" pitchFamily="18" charset="0"/>
                <a:cs typeface="Times New Roman" pitchFamily="18" charset="0"/>
              </a:rPr>
              <a:t>Identifying objects</a:t>
            </a:r>
          </a:p>
          <a:p>
            <a:pPr algn="just">
              <a:lnSpc>
                <a:spcPct val="120000"/>
              </a:lnSpc>
            </a:pPr>
            <a:endParaRPr lang="en-US" sz="3400" dirty="0">
              <a:latin typeface="Times New Roman" pitchFamily="18" charset="0"/>
              <a:cs typeface="Times New Roman" pitchFamily="18" charset="0"/>
            </a:endParaRPr>
          </a:p>
          <a:p>
            <a:pPr lvl="0" algn="just">
              <a:lnSpc>
                <a:spcPct val="120000"/>
              </a:lnSpc>
            </a:pPr>
            <a:r>
              <a:rPr lang="en-US" sz="3400" dirty="0">
                <a:latin typeface="Times New Roman" pitchFamily="18" charset="0"/>
                <a:cs typeface="Times New Roman" pitchFamily="18" charset="0"/>
              </a:rPr>
              <a:t>What are physical objects in system ?</a:t>
            </a:r>
          </a:p>
          <a:p>
            <a:pPr marL="109728" indent="0" algn="just">
              <a:lnSpc>
                <a:spcPct val="120000"/>
              </a:lnSpc>
              <a:buNone/>
            </a:pPr>
            <a:r>
              <a:rPr lang="en-US" sz="3400" dirty="0">
                <a:latin typeface="Times New Roman" pitchFamily="18" charset="0"/>
                <a:cs typeface="Times New Roman" pitchFamily="18" charset="0"/>
              </a:rPr>
              <a:t> </a:t>
            </a:r>
          </a:p>
          <a:p>
            <a:pPr lvl="1" algn="just">
              <a:lnSpc>
                <a:spcPct val="120000"/>
              </a:lnSpc>
            </a:pPr>
            <a:r>
              <a:rPr lang="en-US" sz="3400" dirty="0" err="1">
                <a:latin typeface="Times New Roman" pitchFamily="18" charset="0"/>
                <a:cs typeface="Times New Roman" pitchFamily="18" charset="0"/>
              </a:rPr>
              <a:t>Individuals,organizations</a:t>
            </a:r>
            <a:r>
              <a:rPr lang="en-US" sz="3400" dirty="0">
                <a:latin typeface="Times New Roman" pitchFamily="18" charset="0"/>
                <a:cs typeface="Times New Roman" pitchFamily="18" charset="0"/>
              </a:rPr>
              <a:t>, machines, units of information, pictures, whatever makes up application/ make sense in context of real </a:t>
            </a:r>
            <a:r>
              <a:rPr lang="en-US" sz="3400" dirty="0" smtClean="0">
                <a:latin typeface="Times New Roman" pitchFamily="18" charset="0"/>
                <a:cs typeface="Times New Roman" pitchFamily="18" charset="0"/>
              </a:rPr>
              <a:t>world</a:t>
            </a:r>
          </a:p>
          <a:p>
            <a:pPr lvl="1" algn="just">
              <a:lnSpc>
                <a:spcPct val="120000"/>
              </a:lnSpc>
            </a:pPr>
            <a:endParaRPr lang="en-US" sz="3400" dirty="0">
              <a:latin typeface="Times New Roman" pitchFamily="18" charset="0"/>
              <a:cs typeface="Times New Roman" pitchFamily="18" charset="0"/>
            </a:endParaRPr>
          </a:p>
          <a:p>
            <a:pPr lvl="0" algn="just">
              <a:lnSpc>
                <a:spcPct val="120000"/>
              </a:lnSpc>
            </a:pPr>
            <a:r>
              <a:rPr lang="en-US" sz="3400" dirty="0">
                <a:latin typeface="Times New Roman" pitchFamily="18" charset="0"/>
                <a:cs typeface="Times New Roman" pitchFamily="18" charset="0"/>
              </a:rPr>
              <a:t>objects help establish workable system</a:t>
            </a:r>
          </a:p>
          <a:p>
            <a:pPr marL="109728" indent="0" algn="just">
              <a:lnSpc>
                <a:spcPct val="120000"/>
              </a:lnSpc>
              <a:buNone/>
            </a:pPr>
            <a:r>
              <a:rPr lang="en-US" sz="3400" dirty="0">
                <a:latin typeface="Times New Roman" pitchFamily="18" charset="0"/>
                <a:cs typeface="Times New Roman" pitchFamily="18" charset="0"/>
              </a:rPr>
              <a:t> </a:t>
            </a:r>
          </a:p>
          <a:p>
            <a:pPr lvl="1" algn="just">
              <a:lnSpc>
                <a:spcPct val="120000"/>
              </a:lnSpc>
            </a:pPr>
            <a:r>
              <a:rPr lang="en-US" sz="3400" dirty="0">
                <a:latin typeface="Times New Roman" pitchFamily="18" charset="0"/>
                <a:cs typeface="Times New Roman" pitchFamily="18" charset="0"/>
              </a:rPr>
              <a:t>work iteratively between use-case &amp; object models</a:t>
            </a:r>
          </a:p>
          <a:p>
            <a:pPr lvl="1" algn="just">
              <a:lnSpc>
                <a:spcPct val="120000"/>
              </a:lnSpc>
            </a:pPr>
            <a:r>
              <a:rPr lang="en-US" sz="3400" dirty="0">
                <a:latin typeface="Times New Roman" pitchFamily="18" charset="0"/>
                <a:cs typeface="Times New Roman" pitchFamily="18" charset="0"/>
              </a:rPr>
              <a:t/>
            </a:r>
            <a:br>
              <a:rPr lang="en-US" sz="3400" dirty="0">
                <a:latin typeface="Times New Roman" pitchFamily="18" charset="0"/>
                <a:cs typeface="Times New Roman" pitchFamily="18" charset="0"/>
              </a:rPr>
            </a:br>
            <a:r>
              <a:rPr lang="en-US" sz="3400" dirty="0">
                <a:latin typeface="Times New Roman" pitchFamily="18" charset="0"/>
                <a:cs typeface="Times New Roman" pitchFamily="18" charset="0"/>
              </a:rPr>
              <a:t>incentive payroll - employee, supervisor, office administrator, paycheck, product made, process used to make </a:t>
            </a:r>
            <a:r>
              <a:rPr lang="en-US" sz="3400" dirty="0" smtClean="0">
                <a:latin typeface="Times New Roman" pitchFamily="18" charset="0"/>
                <a:cs typeface="Times New Roman" pitchFamily="18" charset="0"/>
              </a:rPr>
              <a:t>product</a:t>
            </a:r>
          </a:p>
          <a:p>
            <a:pPr lvl="1" algn="just">
              <a:lnSpc>
                <a:spcPct val="120000"/>
              </a:lnSpc>
            </a:pPr>
            <a:endParaRPr lang="en-US" sz="3400" dirty="0">
              <a:latin typeface="Times New Roman" pitchFamily="18" charset="0"/>
              <a:cs typeface="Times New Roman" pitchFamily="18" charset="0"/>
            </a:endParaRPr>
          </a:p>
          <a:p>
            <a:pPr lvl="0" algn="just">
              <a:lnSpc>
                <a:spcPct val="120000"/>
              </a:lnSpc>
            </a:pPr>
            <a:r>
              <a:rPr lang="en-US" sz="3400" dirty="0">
                <a:latin typeface="Times New Roman" pitchFamily="18" charset="0"/>
                <a:cs typeface="Times New Roman" pitchFamily="18" charset="0"/>
              </a:rPr>
              <a:t>Intangible objects ?</a:t>
            </a:r>
          </a:p>
          <a:p>
            <a:pPr marL="109728" indent="0" algn="just">
              <a:lnSpc>
                <a:spcPct val="120000"/>
              </a:lnSpc>
              <a:buNone/>
            </a:pPr>
            <a:r>
              <a:rPr lang="en-US" sz="3400" dirty="0">
                <a:latin typeface="Times New Roman" pitchFamily="18" charset="0"/>
                <a:cs typeface="Times New Roman" pitchFamily="18" charset="0"/>
              </a:rPr>
              <a:t> </a:t>
            </a:r>
          </a:p>
          <a:p>
            <a:pPr lvl="1" algn="just">
              <a:lnSpc>
                <a:spcPct val="120000"/>
              </a:lnSpc>
            </a:pPr>
            <a:r>
              <a:rPr lang="en-US" sz="3400" dirty="0">
                <a:latin typeface="Times New Roman" pitchFamily="18" charset="0"/>
                <a:cs typeface="Times New Roman" pitchFamily="18" charset="0"/>
              </a:rPr>
              <a:t>Data entry screens, data structures</a:t>
            </a:r>
          </a:p>
          <a:p>
            <a:pPr marL="109728" indent="0">
              <a:buNone/>
            </a:pPr>
            <a:r>
              <a:rPr lang="en-US" sz="2300" dirty="0">
                <a:latin typeface="Times New Roman" pitchFamily="18" charset="0"/>
                <a:cs typeface="Times New Roman" pitchFamily="18" charset="0"/>
              </a:rPr>
              <a:t> </a:t>
            </a:r>
          </a:p>
          <a:p>
            <a:endParaRPr lang="en-US" dirty="0">
              <a:latin typeface="Times New Roman" pitchFamily="18" charset="0"/>
              <a:cs typeface="Times New Roman" pitchFamily="18" charset="0"/>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33786019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US" sz="1600" b="1" u="sng" dirty="0">
                <a:latin typeface="Times New Roman" pitchFamily="18" charset="0"/>
                <a:cs typeface="Times New Roman" pitchFamily="18" charset="0"/>
              </a:rPr>
              <a:t>Documentation</a:t>
            </a:r>
          </a:p>
          <a:p>
            <a:pPr algn="just"/>
            <a:endParaRPr lang="en-US" sz="1600" dirty="0">
              <a:latin typeface="Times New Roman" pitchFamily="18" charset="0"/>
              <a:cs typeface="Times New Roman" pitchFamily="18" charset="0"/>
            </a:endParaRPr>
          </a:p>
          <a:p>
            <a:pPr marL="109728" indent="0" algn="just">
              <a:buNone/>
            </a:pPr>
            <a:r>
              <a:rPr lang="en-US" sz="1600" dirty="0">
                <a:latin typeface="Times New Roman" pitchFamily="18" charset="0"/>
                <a:cs typeface="Times New Roman" pitchFamily="18" charset="0"/>
              </a:rPr>
              <a:t>–	</a:t>
            </a:r>
            <a:r>
              <a:rPr lang="en-US" sz="1600" b="1" dirty="0">
                <a:latin typeface="Times New Roman" pitchFamily="18" charset="0"/>
                <a:cs typeface="Times New Roman" pitchFamily="18" charset="0"/>
              </a:rPr>
              <a:t>80-20 rule</a:t>
            </a:r>
            <a:endParaRPr lang="en-US" sz="1600" dirty="0">
              <a:latin typeface="Times New Roman" pitchFamily="18" charset="0"/>
              <a:cs typeface="Times New Roman" pitchFamily="18" charset="0"/>
            </a:endParaRPr>
          </a:p>
          <a:p>
            <a:pPr marL="109728" indent="0" algn="just">
              <a:buNone/>
            </a:pPr>
            <a:r>
              <a:rPr lang="en-US" sz="1600" b="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lvl="1" algn="just"/>
            <a:r>
              <a:rPr lang="en-US" sz="1600" dirty="0">
                <a:latin typeface="Times New Roman" pitchFamily="18" charset="0"/>
                <a:cs typeface="Times New Roman" pitchFamily="18" charset="0"/>
              </a:rPr>
              <a:t>80% work can be done with 20% documentation</a:t>
            </a:r>
          </a:p>
          <a:p>
            <a:pPr marL="109728" indent="0" algn="just">
              <a:buNone/>
            </a:pPr>
            <a:r>
              <a:rPr lang="en-US" sz="1600" dirty="0">
                <a:latin typeface="Times New Roman" pitchFamily="18" charset="0"/>
                <a:cs typeface="Times New Roman" pitchFamily="18" charset="0"/>
              </a:rPr>
              <a:t> </a:t>
            </a:r>
          </a:p>
          <a:p>
            <a:pPr lvl="1" algn="just"/>
            <a:r>
              <a:rPr lang="en-US" sz="1600" dirty="0">
                <a:latin typeface="Times New Roman" pitchFamily="18" charset="0"/>
                <a:cs typeface="Times New Roman" pitchFamily="18" charset="0"/>
              </a:rPr>
              <a:t>20% easily accessible, 80% </a:t>
            </a:r>
            <a:r>
              <a:rPr lang="en-US" sz="1600" dirty="0" smtClean="0">
                <a:latin typeface="Times New Roman" pitchFamily="18" charset="0"/>
                <a:cs typeface="Times New Roman" pitchFamily="18" charset="0"/>
              </a:rPr>
              <a:t>available </a:t>
            </a:r>
            <a:r>
              <a:rPr lang="en-US" sz="1600" dirty="0">
                <a:latin typeface="Times New Roman" pitchFamily="18" charset="0"/>
                <a:cs typeface="Times New Roman" pitchFamily="18" charset="0"/>
              </a:rPr>
              <a:t>to few who needs to know</a:t>
            </a:r>
          </a:p>
          <a:p>
            <a:pPr marL="109728" indent="0" algn="just">
              <a:buNone/>
            </a:pPr>
            <a:r>
              <a:rPr lang="en-US" sz="1600" dirty="0">
                <a:latin typeface="Times New Roman" pitchFamily="18" charset="0"/>
                <a:cs typeface="Times New Roman" pitchFamily="18" charset="0"/>
              </a:rPr>
              <a:t> </a:t>
            </a:r>
          </a:p>
          <a:p>
            <a:pPr lvl="1" algn="just"/>
            <a:r>
              <a:rPr lang="en-US" sz="1600" dirty="0">
                <a:latin typeface="Times New Roman" pitchFamily="18" charset="0"/>
                <a:cs typeface="Times New Roman" pitchFamily="18" charset="0"/>
              </a:rPr>
              <a:t>modeling &amp; documentation </a:t>
            </a:r>
            <a:r>
              <a:rPr lang="en-US" sz="1600" dirty="0" smtClean="0">
                <a:latin typeface="Times New Roman" pitchFamily="18" charset="0"/>
                <a:cs typeface="Times New Roman" pitchFamily="18" charset="0"/>
              </a:rPr>
              <a:t>in separable</a:t>
            </a:r>
            <a:endParaRPr lang="en-US" sz="1600" dirty="0">
              <a:latin typeface="Times New Roman" pitchFamily="18" charset="0"/>
              <a:cs typeface="Times New Roman" pitchFamily="18" charset="0"/>
            </a:endParaRPr>
          </a:p>
          <a:p>
            <a:pPr marL="109728" indent="0" algn="just">
              <a:buNone/>
            </a:pPr>
            <a:r>
              <a:rPr lang="en-US" sz="1600" dirty="0">
                <a:latin typeface="Times New Roman" pitchFamily="18" charset="0"/>
                <a:cs typeface="Times New Roman" pitchFamily="18" charset="0"/>
              </a:rPr>
              <a:t> </a:t>
            </a:r>
          </a:p>
          <a:p>
            <a:pPr lvl="2" algn="just"/>
            <a:r>
              <a:rPr lang="en-US" sz="1600" dirty="0">
                <a:latin typeface="Times New Roman" pitchFamily="18" charset="0"/>
                <a:cs typeface="Times New Roman" pitchFamily="18" charset="0"/>
              </a:rPr>
              <a:t>good modeling implies good documentation</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28205918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marL="109728" indent="0" algn="just">
              <a:buNone/>
            </a:pPr>
            <a:r>
              <a:rPr lang="en-US" sz="2300" b="1" u="sng" dirty="0" smtClean="0">
                <a:latin typeface="Times New Roman" pitchFamily="18" charset="0"/>
                <a:cs typeface="Times New Roman" pitchFamily="18" charset="0"/>
              </a:rPr>
              <a:t>Object-oriented </a:t>
            </a:r>
            <a:r>
              <a:rPr lang="en-US" sz="2300" b="1" u="sng" dirty="0">
                <a:latin typeface="Times New Roman" pitchFamily="18" charset="0"/>
                <a:cs typeface="Times New Roman" pitchFamily="18" charset="0"/>
              </a:rPr>
              <a:t>Design</a:t>
            </a:r>
          </a:p>
          <a:p>
            <a:pPr algn="just"/>
            <a:endParaRPr lang="en-US" sz="2300" dirty="0">
              <a:latin typeface="Times New Roman" pitchFamily="18" charset="0"/>
              <a:cs typeface="Times New Roman" pitchFamily="18" charset="0"/>
            </a:endParaRPr>
          </a:p>
          <a:p>
            <a:pPr lvl="0" algn="just"/>
            <a:r>
              <a:rPr lang="en-US" sz="2300" b="1" dirty="0">
                <a:latin typeface="Times New Roman" pitchFamily="18" charset="0"/>
                <a:cs typeface="Times New Roman" pitchFamily="18" charset="0"/>
              </a:rPr>
              <a:t>Goal : </a:t>
            </a:r>
            <a:r>
              <a:rPr lang="en-US" sz="2300" dirty="0">
                <a:latin typeface="Times New Roman" pitchFamily="18" charset="0"/>
                <a:cs typeface="Times New Roman" pitchFamily="18" charset="0"/>
              </a:rPr>
              <a:t>to design classes identified during analysis phase &amp; user interface</a:t>
            </a:r>
          </a:p>
          <a:p>
            <a:pPr marL="109728" indent="0" algn="just">
              <a:buNone/>
            </a:pPr>
            <a:r>
              <a:rPr lang="en-US" sz="2300" dirty="0">
                <a:latin typeface="Times New Roman" pitchFamily="18" charset="0"/>
                <a:cs typeface="Times New Roman" pitchFamily="18" charset="0"/>
              </a:rPr>
              <a:t> </a:t>
            </a:r>
          </a:p>
          <a:p>
            <a:pPr lvl="0" algn="just"/>
            <a:r>
              <a:rPr lang="en-US" sz="2300" dirty="0">
                <a:latin typeface="Times New Roman" pitchFamily="18" charset="0"/>
                <a:cs typeface="Times New Roman" pitchFamily="18" charset="0"/>
              </a:rPr>
              <a:t>Identify additional objects &amp; classes that support implementation of requirements</a:t>
            </a:r>
          </a:p>
          <a:p>
            <a:pPr marL="109728" indent="0" algn="just">
              <a:buNone/>
            </a:pPr>
            <a:r>
              <a:rPr lang="en-US" sz="2300" dirty="0">
                <a:latin typeface="Times New Roman" pitchFamily="18" charset="0"/>
                <a:cs typeface="Times New Roman" pitchFamily="18" charset="0"/>
              </a:rPr>
              <a:t> </a:t>
            </a:r>
          </a:p>
          <a:p>
            <a:pPr lvl="1" algn="just"/>
            <a:r>
              <a:rPr lang="en-US" dirty="0" err="1">
                <a:latin typeface="Times New Roman" pitchFamily="18" charset="0"/>
                <a:cs typeface="Times New Roman" pitchFamily="18" charset="0"/>
              </a:rPr>
              <a:t>Eg</a:t>
            </a:r>
            <a:r>
              <a:rPr lang="en-US" dirty="0">
                <a:latin typeface="Times New Roman" pitchFamily="18" charset="0"/>
                <a:cs typeface="Times New Roman" pitchFamily="18" charset="0"/>
              </a:rPr>
              <a:t>. add objects for user interface to system (data entry windows, browse windows</a:t>
            </a:r>
            <a:r>
              <a:rPr lang="en-US" dirty="0" smtClean="0">
                <a:latin typeface="Times New Roman" pitchFamily="18" charset="0"/>
                <a:cs typeface="Times New Roman" pitchFamily="18" charset="0"/>
              </a:rPr>
              <a:t>)</a:t>
            </a:r>
          </a:p>
          <a:p>
            <a:pPr lvl="1" algn="just"/>
            <a:endParaRPr lang="en-US" dirty="0">
              <a:latin typeface="Times New Roman" pitchFamily="18" charset="0"/>
              <a:cs typeface="Times New Roman" pitchFamily="18" charset="0"/>
            </a:endParaRPr>
          </a:p>
          <a:p>
            <a:pPr lvl="0" algn="just"/>
            <a:r>
              <a:rPr lang="en-US" sz="2300" dirty="0">
                <a:latin typeface="Times New Roman" pitchFamily="18" charset="0"/>
                <a:cs typeface="Times New Roman" pitchFamily="18" charset="0"/>
              </a:rPr>
              <a:t>Can be intertwined with analysis phase</a:t>
            </a:r>
          </a:p>
          <a:p>
            <a:pPr marL="109728" indent="0" algn="just">
              <a:buNone/>
            </a:pPr>
            <a:r>
              <a:rPr lang="en-US" sz="2300" dirty="0">
                <a:latin typeface="Times New Roman" pitchFamily="18" charset="0"/>
                <a:cs typeface="Times New Roman" pitchFamily="18" charset="0"/>
              </a:rPr>
              <a:t> </a:t>
            </a:r>
          </a:p>
          <a:p>
            <a:pPr lvl="1" algn="just"/>
            <a:r>
              <a:rPr lang="en-US" dirty="0">
                <a:latin typeface="Times New Roman" pitchFamily="18" charset="0"/>
                <a:cs typeface="Times New Roman" pitchFamily="18" charset="0"/>
              </a:rPr>
              <a:t>Highly incremental, </a:t>
            </a:r>
            <a:r>
              <a:rPr lang="en-US" dirty="0" err="1">
                <a:latin typeface="Times New Roman" pitchFamily="18" charset="0"/>
                <a:cs typeface="Times New Roman" pitchFamily="18" charset="0"/>
              </a:rPr>
              <a:t>eg</a:t>
            </a:r>
            <a:r>
              <a:rPr lang="en-US" dirty="0">
                <a:latin typeface="Times New Roman" pitchFamily="18" charset="0"/>
                <a:cs typeface="Times New Roman" pitchFamily="18" charset="0"/>
              </a:rPr>
              <a:t>. can start with object-oriented analysis, model it, create object-oriented design, then do some more of each again &amp; again, gradually refining &amp; completing models of </a:t>
            </a:r>
            <a:r>
              <a:rPr lang="en-US" dirty="0" smtClean="0">
                <a:latin typeface="Times New Roman" pitchFamily="18" charset="0"/>
                <a:cs typeface="Times New Roman" pitchFamily="18" charset="0"/>
              </a:rPr>
              <a:t>system</a:t>
            </a:r>
          </a:p>
          <a:p>
            <a:pPr lvl="1" algn="just"/>
            <a:endParaRPr lang="en-US" dirty="0">
              <a:latin typeface="Times New Roman" pitchFamily="18" charset="0"/>
              <a:cs typeface="Times New Roman" pitchFamily="18" charset="0"/>
            </a:endParaRPr>
          </a:p>
          <a:p>
            <a:pPr lvl="1" algn="just"/>
            <a:r>
              <a:rPr lang="en-US" dirty="0">
                <a:latin typeface="Times New Roman" pitchFamily="18" charset="0"/>
                <a:cs typeface="Times New Roman" pitchFamily="18" charset="0"/>
              </a:rPr>
              <a:t>Activities &amp; focus of </a:t>
            </a:r>
            <a:r>
              <a:rPr lang="en-US" dirty="0" err="1">
                <a:latin typeface="Times New Roman" pitchFamily="18" charset="0"/>
                <a:cs typeface="Times New Roman" pitchFamily="18" charset="0"/>
              </a:rPr>
              <a:t>oo</a:t>
            </a:r>
            <a:r>
              <a:rPr lang="en-US" dirty="0">
                <a:latin typeface="Times New Roman" pitchFamily="18" charset="0"/>
                <a:cs typeface="Times New Roman" pitchFamily="18" charset="0"/>
              </a:rPr>
              <a:t> analysis &amp; </a:t>
            </a:r>
            <a:r>
              <a:rPr lang="en-US" dirty="0" err="1">
                <a:latin typeface="Times New Roman" pitchFamily="18" charset="0"/>
                <a:cs typeface="Times New Roman" pitchFamily="18" charset="0"/>
              </a:rPr>
              <a:t>oo</a:t>
            </a:r>
            <a:r>
              <a:rPr lang="en-US" dirty="0">
                <a:latin typeface="Times New Roman" pitchFamily="18" charset="0"/>
                <a:cs typeface="Times New Roman" pitchFamily="18" charset="0"/>
              </a:rPr>
              <a:t> design are intertwined, grown not built</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07498724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109728" indent="0">
              <a:buNone/>
            </a:pPr>
            <a:r>
              <a:rPr lang="en-US" sz="2100" b="1" u="sng" dirty="0">
                <a:latin typeface="Times New Roman" pitchFamily="18" charset="0"/>
                <a:cs typeface="Times New Roman" pitchFamily="18" charset="0"/>
              </a:rPr>
              <a:t>Object-oriented Design</a:t>
            </a:r>
          </a:p>
          <a:p>
            <a:endParaRPr lang="en-US" sz="2100" dirty="0">
              <a:latin typeface="Times New Roman" pitchFamily="18" charset="0"/>
              <a:cs typeface="Times New Roman" pitchFamily="18" charset="0"/>
            </a:endParaRPr>
          </a:p>
          <a:p>
            <a:pPr lvl="0"/>
            <a:r>
              <a:rPr lang="en-US" sz="2100" dirty="0">
                <a:latin typeface="Times New Roman" pitchFamily="18" charset="0"/>
                <a:cs typeface="Times New Roman" pitchFamily="18" charset="0"/>
              </a:rPr>
              <a:t>First, build object model based on objects &amp; relationship</a:t>
            </a:r>
          </a:p>
          <a:p>
            <a:pPr marL="109728" indent="0">
              <a:buNone/>
            </a:pPr>
            <a:r>
              <a:rPr lang="en-US" sz="2100" dirty="0">
                <a:latin typeface="Times New Roman" pitchFamily="18" charset="0"/>
                <a:cs typeface="Times New Roman" pitchFamily="18" charset="0"/>
              </a:rPr>
              <a:t> </a:t>
            </a:r>
          </a:p>
          <a:p>
            <a:pPr marL="109728" lvl="0" indent="0">
              <a:buNone/>
            </a:pPr>
            <a:r>
              <a:rPr lang="en-US" sz="2100" dirty="0">
                <a:latin typeface="Times New Roman" pitchFamily="18" charset="0"/>
                <a:cs typeface="Times New Roman" pitchFamily="18" charset="0"/>
              </a:rPr>
              <a:t>Then iterate &amp; refine model</a:t>
            </a:r>
          </a:p>
          <a:p>
            <a:pPr lvl="1"/>
            <a:r>
              <a:rPr lang="en-US" sz="2100" dirty="0">
                <a:latin typeface="Times New Roman" pitchFamily="18" charset="0"/>
                <a:cs typeface="Times New Roman" pitchFamily="18" charset="0"/>
              </a:rPr>
              <a:t/>
            </a:r>
            <a:br>
              <a:rPr lang="en-US" sz="2100" dirty="0">
                <a:latin typeface="Times New Roman" pitchFamily="18" charset="0"/>
                <a:cs typeface="Times New Roman" pitchFamily="18" charset="0"/>
              </a:rPr>
            </a:br>
            <a:r>
              <a:rPr lang="en-US" sz="2100" dirty="0">
                <a:latin typeface="Times New Roman" pitchFamily="18" charset="0"/>
                <a:cs typeface="Times New Roman" pitchFamily="18" charset="0"/>
              </a:rPr>
              <a:t>Design &amp; refine classes</a:t>
            </a:r>
          </a:p>
          <a:p>
            <a:pPr marL="109728" indent="0">
              <a:buNone/>
            </a:pPr>
            <a:r>
              <a:rPr lang="en-US" sz="2100" dirty="0">
                <a:latin typeface="Times New Roman" pitchFamily="18" charset="0"/>
                <a:cs typeface="Times New Roman" pitchFamily="18" charset="0"/>
              </a:rPr>
              <a:t> </a:t>
            </a:r>
          </a:p>
          <a:p>
            <a:pPr lvl="1"/>
            <a:r>
              <a:rPr lang="en-US" sz="2100" dirty="0">
                <a:latin typeface="Times New Roman" pitchFamily="18" charset="0"/>
                <a:cs typeface="Times New Roman" pitchFamily="18" charset="0"/>
              </a:rPr>
              <a:t>Design &amp; refine attributes</a:t>
            </a:r>
          </a:p>
          <a:p>
            <a:pPr marL="109728" indent="0">
              <a:buNone/>
            </a:pPr>
            <a:r>
              <a:rPr lang="en-US" sz="2100" dirty="0">
                <a:latin typeface="Times New Roman" pitchFamily="18" charset="0"/>
                <a:cs typeface="Times New Roman" pitchFamily="18" charset="0"/>
              </a:rPr>
              <a:t> </a:t>
            </a:r>
          </a:p>
          <a:p>
            <a:pPr lvl="1"/>
            <a:r>
              <a:rPr lang="en-US" sz="2100" dirty="0">
                <a:latin typeface="Times New Roman" pitchFamily="18" charset="0"/>
                <a:cs typeface="Times New Roman" pitchFamily="18" charset="0"/>
              </a:rPr>
              <a:t>Design &amp; refine methods</a:t>
            </a:r>
          </a:p>
          <a:p>
            <a:pPr marL="109728" indent="0">
              <a:buNone/>
            </a:pPr>
            <a:r>
              <a:rPr lang="en-US" sz="2100" dirty="0">
                <a:latin typeface="Times New Roman" pitchFamily="18" charset="0"/>
                <a:cs typeface="Times New Roman" pitchFamily="18" charset="0"/>
              </a:rPr>
              <a:t> </a:t>
            </a:r>
          </a:p>
          <a:p>
            <a:pPr lvl="1"/>
            <a:r>
              <a:rPr lang="en-US" sz="2100" dirty="0">
                <a:latin typeface="Times New Roman" pitchFamily="18" charset="0"/>
                <a:cs typeface="Times New Roman" pitchFamily="18" charset="0"/>
              </a:rPr>
              <a:t>Design &amp; refine structures</a:t>
            </a:r>
          </a:p>
          <a:p>
            <a:pPr marL="109728" indent="0">
              <a:buNone/>
            </a:pPr>
            <a:r>
              <a:rPr lang="en-US" sz="2100" dirty="0">
                <a:latin typeface="Times New Roman" pitchFamily="18" charset="0"/>
                <a:cs typeface="Times New Roman" pitchFamily="18" charset="0"/>
              </a:rPr>
              <a:t> </a:t>
            </a:r>
          </a:p>
          <a:p>
            <a:pPr lvl="1"/>
            <a:r>
              <a:rPr lang="en-US" sz="2100" dirty="0">
                <a:latin typeface="Times New Roman" pitchFamily="18" charset="0"/>
                <a:cs typeface="Times New Roman" pitchFamily="18" charset="0"/>
              </a:rPr>
              <a:t>Design &amp; refine associations</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34063197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buNone/>
            </a:pPr>
            <a:r>
              <a:rPr lang="en-US" sz="2100" b="1" u="sng" dirty="0">
                <a:latin typeface="Times New Roman" pitchFamily="18" charset="0"/>
                <a:cs typeface="Times New Roman" pitchFamily="18" charset="0"/>
              </a:rPr>
              <a:t>Guidelines in Object-oriented Design</a:t>
            </a:r>
          </a:p>
          <a:p>
            <a:endParaRPr lang="en-US" sz="2100" dirty="0">
              <a:latin typeface="Times New Roman" pitchFamily="18" charset="0"/>
              <a:cs typeface="Times New Roman" pitchFamily="18" charset="0"/>
            </a:endParaRPr>
          </a:p>
          <a:p>
            <a:pPr lvl="0"/>
            <a:r>
              <a:rPr lang="en-US" sz="2100" dirty="0">
                <a:latin typeface="Times New Roman" pitchFamily="18" charset="0"/>
                <a:cs typeface="Times New Roman" pitchFamily="18" charset="0"/>
              </a:rPr>
              <a:t>Reuse rather than build new classes</a:t>
            </a:r>
          </a:p>
          <a:p>
            <a:pPr marL="109728" indent="0">
              <a:buNone/>
            </a:pPr>
            <a:r>
              <a:rPr lang="en-US" sz="2100" dirty="0">
                <a:latin typeface="Times New Roman" pitchFamily="18" charset="0"/>
                <a:cs typeface="Times New Roman" pitchFamily="18" charset="0"/>
              </a:rPr>
              <a:t> </a:t>
            </a:r>
          </a:p>
          <a:p>
            <a:pPr lvl="1"/>
            <a:r>
              <a:rPr lang="en-US" sz="2100" dirty="0">
                <a:latin typeface="Times New Roman" pitchFamily="18" charset="0"/>
                <a:cs typeface="Times New Roman" pitchFamily="18" charset="0"/>
              </a:rPr>
              <a:t>Know existing classes</a:t>
            </a:r>
          </a:p>
          <a:p>
            <a:pPr marL="109728" indent="0">
              <a:buNone/>
            </a:pPr>
            <a:r>
              <a:rPr lang="en-US" sz="2100" dirty="0">
                <a:latin typeface="Times New Roman" pitchFamily="18" charset="0"/>
                <a:cs typeface="Times New Roman" pitchFamily="18" charset="0"/>
              </a:rPr>
              <a:t> </a:t>
            </a:r>
          </a:p>
          <a:p>
            <a:pPr lvl="0"/>
            <a:r>
              <a:rPr lang="en-US" sz="2100" dirty="0">
                <a:latin typeface="Times New Roman" pitchFamily="18" charset="0"/>
                <a:cs typeface="Times New Roman" pitchFamily="18" charset="0"/>
              </a:rPr>
              <a:t>Design large number of simple classes rather than small number of complex classes</a:t>
            </a:r>
          </a:p>
          <a:p>
            <a:pPr marL="109728" indent="0">
              <a:buNone/>
            </a:pPr>
            <a:r>
              <a:rPr lang="en-US" sz="2100" dirty="0">
                <a:latin typeface="Times New Roman" pitchFamily="18" charset="0"/>
                <a:cs typeface="Times New Roman" pitchFamily="18" charset="0"/>
              </a:rPr>
              <a:t> </a:t>
            </a:r>
          </a:p>
          <a:p>
            <a:pPr lvl="0"/>
            <a:r>
              <a:rPr lang="en-US" sz="2100" dirty="0">
                <a:latin typeface="Times New Roman" pitchFamily="18" charset="0"/>
                <a:cs typeface="Times New Roman" pitchFamily="18" charset="0"/>
              </a:rPr>
              <a:t>Design methods</a:t>
            </a:r>
          </a:p>
          <a:p>
            <a:pPr marL="109728" indent="0">
              <a:buNone/>
            </a:pPr>
            <a:r>
              <a:rPr lang="en-US" sz="2100" dirty="0">
                <a:latin typeface="Times New Roman" pitchFamily="18" charset="0"/>
                <a:cs typeface="Times New Roman" pitchFamily="18" charset="0"/>
              </a:rPr>
              <a:t> </a:t>
            </a:r>
          </a:p>
          <a:p>
            <a:pPr lvl="0"/>
            <a:r>
              <a:rPr lang="en-US" sz="2100" dirty="0">
                <a:latin typeface="Times New Roman" pitchFamily="18" charset="0"/>
                <a:cs typeface="Times New Roman" pitchFamily="18" charset="0"/>
              </a:rPr>
              <a:t>Critique what has been proposed</a:t>
            </a:r>
          </a:p>
          <a:p>
            <a:pPr marL="109728" indent="0">
              <a:buNone/>
            </a:pPr>
            <a:r>
              <a:rPr lang="en-US" sz="2100" dirty="0">
                <a:latin typeface="Times New Roman" pitchFamily="18" charset="0"/>
                <a:cs typeface="Times New Roman" pitchFamily="18" charset="0"/>
              </a:rPr>
              <a:t> </a:t>
            </a:r>
          </a:p>
          <a:p>
            <a:pPr lvl="1"/>
            <a:r>
              <a:rPr lang="en-US" sz="2100" dirty="0">
                <a:latin typeface="Times New Roman" pitchFamily="18" charset="0"/>
                <a:cs typeface="Times New Roman" pitchFamily="18" charset="0"/>
              </a:rPr>
              <a:t>Go back &amp; refine classes</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25283291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lgn="just">
              <a:buNone/>
            </a:pPr>
            <a:r>
              <a:rPr lang="en-US" sz="1700" b="1" dirty="0">
                <a:latin typeface="Times New Roman" pitchFamily="18" charset="0"/>
                <a:cs typeface="Times New Roman" pitchFamily="18" charset="0"/>
              </a:rPr>
              <a:t>Prototyping</a:t>
            </a:r>
            <a:endParaRPr lang="en-US" sz="1700" dirty="0">
              <a:latin typeface="Times New Roman" pitchFamily="18" charset="0"/>
              <a:cs typeface="Times New Roman" pitchFamily="18" charset="0"/>
            </a:endParaRPr>
          </a:p>
          <a:p>
            <a:pPr algn="just"/>
            <a:endParaRPr lang="en-US" sz="1700" b="1" dirty="0">
              <a:latin typeface="Times New Roman" pitchFamily="18" charset="0"/>
              <a:cs typeface="Times New Roman" pitchFamily="18" charset="0"/>
            </a:endParaRPr>
          </a:p>
          <a:p>
            <a:pPr lvl="0" algn="just"/>
            <a:r>
              <a:rPr lang="en-US" sz="1700" dirty="0">
                <a:latin typeface="Times New Roman" pitchFamily="18" charset="0"/>
                <a:cs typeface="Times New Roman" pitchFamily="18" charset="0"/>
              </a:rPr>
              <a:t>Prototype – version of software product developed in early stages of product’s life cycle for specific, experimental </a:t>
            </a:r>
            <a:r>
              <a:rPr lang="en-US" sz="1700" dirty="0" smtClean="0">
                <a:latin typeface="Times New Roman" pitchFamily="18" charset="0"/>
                <a:cs typeface="Times New Roman" pitchFamily="18" charset="0"/>
              </a:rPr>
              <a:t>purposes</a:t>
            </a:r>
          </a:p>
          <a:p>
            <a:pPr lvl="0" algn="just"/>
            <a:endParaRPr lang="en-US" sz="1700" dirty="0">
              <a:latin typeface="Times New Roman" pitchFamily="18" charset="0"/>
              <a:cs typeface="Times New Roman" pitchFamily="18" charset="0"/>
            </a:endParaRPr>
          </a:p>
          <a:p>
            <a:pPr lvl="1" algn="just"/>
            <a:r>
              <a:rPr lang="en-US" sz="1700" dirty="0">
                <a:latin typeface="Times New Roman" pitchFamily="18" charset="0"/>
                <a:cs typeface="Times New Roman" pitchFamily="18" charset="0"/>
              </a:rPr>
              <a:t>Enables us to fully understand how easy/difficult it will be to implement some features of </a:t>
            </a:r>
            <a:r>
              <a:rPr lang="en-US" sz="1700" dirty="0" smtClean="0">
                <a:latin typeface="Times New Roman" pitchFamily="18" charset="0"/>
                <a:cs typeface="Times New Roman" pitchFamily="18" charset="0"/>
              </a:rPr>
              <a:t>system</a:t>
            </a:r>
          </a:p>
          <a:p>
            <a:pPr lvl="1" algn="just"/>
            <a:endParaRPr lang="en-US" sz="1700" dirty="0">
              <a:latin typeface="Times New Roman" pitchFamily="18" charset="0"/>
              <a:cs typeface="Times New Roman" pitchFamily="18" charset="0"/>
            </a:endParaRPr>
          </a:p>
          <a:p>
            <a:pPr lvl="1" algn="just"/>
            <a:r>
              <a:rPr lang="en-US" sz="1700" dirty="0">
                <a:latin typeface="Times New Roman" pitchFamily="18" charset="0"/>
                <a:cs typeface="Times New Roman" pitchFamily="18" charset="0"/>
              </a:rPr>
              <a:t>Gives users chance to comment on usability &amp; usefulness of user interface design</a:t>
            </a:r>
          </a:p>
          <a:p>
            <a:pPr marL="109728" indent="0" algn="just">
              <a:buNone/>
            </a:pPr>
            <a:r>
              <a:rPr lang="en-US" sz="1700" dirty="0">
                <a:latin typeface="Times New Roman" pitchFamily="18" charset="0"/>
                <a:cs typeface="Times New Roman" pitchFamily="18" charset="0"/>
              </a:rPr>
              <a:t> </a:t>
            </a:r>
          </a:p>
          <a:p>
            <a:pPr lvl="1" algn="just"/>
            <a:r>
              <a:rPr lang="en-US" sz="1700" dirty="0">
                <a:latin typeface="Times New Roman" pitchFamily="18" charset="0"/>
                <a:cs typeface="Times New Roman" pitchFamily="18" charset="0"/>
              </a:rPr>
              <a:t>Can assess fit between software tools selected, functional specification &amp; user </a:t>
            </a:r>
            <a:r>
              <a:rPr lang="en-US" sz="1700" dirty="0" smtClean="0">
                <a:latin typeface="Times New Roman" pitchFamily="18" charset="0"/>
                <a:cs typeface="Times New Roman" pitchFamily="18" charset="0"/>
              </a:rPr>
              <a:t>needs</a:t>
            </a:r>
          </a:p>
          <a:p>
            <a:pPr lvl="1" algn="just"/>
            <a:endParaRPr lang="en-US" sz="1700" dirty="0">
              <a:latin typeface="Times New Roman" pitchFamily="18" charset="0"/>
              <a:cs typeface="Times New Roman" pitchFamily="18" charset="0"/>
            </a:endParaRPr>
          </a:p>
          <a:p>
            <a:pPr lvl="1" algn="just"/>
            <a:r>
              <a:rPr lang="en-US" sz="1700" dirty="0">
                <a:latin typeface="Times New Roman" pitchFamily="18" charset="0"/>
                <a:cs typeface="Times New Roman" pitchFamily="18" charset="0"/>
              </a:rPr>
              <a:t>Can further define use cases, makes use case modeling easier</a:t>
            </a:r>
          </a:p>
          <a:p>
            <a:pPr marL="109728" indent="0" algn="just">
              <a:buNone/>
            </a:pPr>
            <a:r>
              <a:rPr lang="en-US" sz="1700" dirty="0">
                <a:latin typeface="Times New Roman" pitchFamily="18" charset="0"/>
                <a:cs typeface="Times New Roman" pitchFamily="18" charset="0"/>
              </a:rPr>
              <a:t> </a:t>
            </a:r>
          </a:p>
          <a:p>
            <a:pPr lvl="2" algn="just"/>
            <a:r>
              <a:rPr lang="en-US" sz="1700" dirty="0">
                <a:latin typeface="Times New Roman" pitchFamily="18" charset="0"/>
                <a:cs typeface="Times New Roman" pitchFamily="18" charset="0"/>
              </a:rPr>
              <a:t>prototype that satisfies user + documentation -&gt; define basic courses of action for use cases covered by </a:t>
            </a:r>
            <a:r>
              <a:rPr lang="en-US" sz="1700" dirty="0" smtClean="0">
                <a:latin typeface="Times New Roman" pitchFamily="18" charset="0"/>
                <a:cs typeface="Times New Roman" pitchFamily="18" charset="0"/>
              </a:rPr>
              <a:t>prototype.</a:t>
            </a:r>
          </a:p>
          <a:p>
            <a:pPr lvl="2" algn="just"/>
            <a:endParaRPr lang="en-US" sz="1700" dirty="0" smtClean="0">
              <a:latin typeface="Times New Roman" pitchFamily="18" charset="0"/>
              <a:cs typeface="Times New Roman" pitchFamily="18" charset="0"/>
            </a:endParaRP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60093309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sz="1900" dirty="0">
                <a:latin typeface="Times New Roman" pitchFamily="18" charset="0"/>
                <a:cs typeface="Times New Roman" pitchFamily="18" charset="0"/>
              </a:rPr>
              <a:t>Important to construct prototype of key system components shortly after products are </a:t>
            </a:r>
            <a:r>
              <a:rPr lang="en-US" sz="1900" dirty="0" smtClean="0">
                <a:latin typeface="Times New Roman" pitchFamily="18" charset="0"/>
                <a:cs typeface="Times New Roman" pitchFamily="18" charset="0"/>
              </a:rPr>
              <a:t>selected</a:t>
            </a:r>
          </a:p>
          <a:p>
            <a:pPr marL="109728" lvl="0" indent="0">
              <a:buNone/>
            </a:pPr>
            <a:endParaRPr lang="en-US" sz="1900" dirty="0">
              <a:latin typeface="Times New Roman" pitchFamily="18" charset="0"/>
              <a:cs typeface="Times New Roman" pitchFamily="18" charset="0"/>
            </a:endParaRPr>
          </a:p>
          <a:p>
            <a:pPr lvl="1"/>
            <a:r>
              <a:rPr lang="en-US" sz="1900" dirty="0">
                <a:latin typeface="Times New Roman" pitchFamily="18" charset="0"/>
                <a:cs typeface="Times New Roman" pitchFamily="18" charset="0"/>
              </a:rPr>
              <a:t>Pictures worth a thousand words</a:t>
            </a:r>
          </a:p>
          <a:p>
            <a:endParaRPr lang="en-US" sz="1900" dirty="0">
              <a:latin typeface="Times New Roman" pitchFamily="18" charset="0"/>
              <a:cs typeface="Times New Roman" pitchFamily="18" charset="0"/>
            </a:endParaRPr>
          </a:p>
          <a:p>
            <a:r>
              <a:rPr lang="en-US" sz="1900" dirty="0">
                <a:latin typeface="Times New Roman" pitchFamily="18" charset="0"/>
                <a:cs typeface="Times New Roman" pitchFamily="18" charset="0"/>
              </a:rPr>
              <a:t>Build prototype with use-case modeling to design systems that users like &amp; need</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3266274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109728" indent="0" algn="just">
              <a:buNone/>
            </a:pPr>
            <a:r>
              <a:rPr lang="en-US" sz="1900" b="1" u="sng" dirty="0">
                <a:latin typeface="Times New Roman" pitchFamily="18" charset="0"/>
                <a:cs typeface="Times New Roman" pitchFamily="18" charset="0"/>
              </a:rPr>
              <a:t>Prototyping: old &amp; new</a:t>
            </a:r>
          </a:p>
          <a:p>
            <a:pPr algn="just"/>
            <a:endParaRPr lang="en-US" sz="1900" dirty="0">
              <a:latin typeface="Times New Roman" pitchFamily="18" charset="0"/>
              <a:cs typeface="Times New Roman" pitchFamily="18" charset="0"/>
            </a:endParaRPr>
          </a:p>
          <a:p>
            <a:pPr lvl="0" algn="just"/>
            <a:r>
              <a:rPr lang="en-US" sz="1900" dirty="0">
                <a:latin typeface="Times New Roman" pitchFamily="18" charset="0"/>
                <a:cs typeface="Times New Roman" pitchFamily="18" charset="0"/>
              </a:rPr>
              <a:t>Before: prototype thrown away when industrial strength version developed</a:t>
            </a:r>
          </a:p>
          <a:p>
            <a:pPr marL="109728" indent="0" algn="just">
              <a:buNone/>
            </a:pPr>
            <a:r>
              <a:rPr lang="en-US" sz="1900" dirty="0">
                <a:latin typeface="Times New Roman" pitchFamily="18" charset="0"/>
                <a:cs typeface="Times New Roman" pitchFamily="18" charset="0"/>
              </a:rPr>
              <a:t> </a:t>
            </a:r>
          </a:p>
          <a:p>
            <a:pPr lvl="0" algn="just"/>
            <a:r>
              <a:rPr lang="en-US" sz="1900" dirty="0">
                <a:latin typeface="Times New Roman" pitchFamily="18" charset="0"/>
                <a:cs typeface="Times New Roman" pitchFamily="18" charset="0"/>
              </a:rPr>
              <a:t>New trend: (</a:t>
            </a:r>
            <a:r>
              <a:rPr lang="en-US" sz="1900" dirty="0" err="1">
                <a:latin typeface="Times New Roman" pitchFamily="18" charset="0"/>
                <a:cs typeface="Times New Roman" pitchFamily="18" charset="0"/>
              </a:rPr>
              <a:t>eg</a:t>
            </a:r>
            <a:r>
              <a:rPr lang="en-US" sz="1900" dirty="0">
                <a:latin typeface="Times New Roman" pitchFamily="18" charset="0"/>
                <a:cs typeface="Times New Roman" pitchFamily="18" charset="0"/>
              </a:rPr>
              <a:t>. rapid application development) prototype refined into final product</a:t>
            </a:r>
          </a:p>
          <a:p>
            <a:pPr marL="109728" indent="0" algn="just">
              <a:buNone/>
            </a:pPr>
            <a:r>
              <a:rPr lang="en-US" sz="1900" dirty="0">
                <a:latin typeface="Times New Roman" pitchFamily="18" charset="0"/>
                <a:cs typeface="Times New Roman" pitchFamily="18" charset="0"/>
              </a:rPr>
              <a:t> </a:t>
            </a:r>
          </a:p>
          <a:p>
            <a:pPr lvl="1" algn="just"/>
            <a:r>
              <a:rPr lang="en-US" sz="1900" dirty="0">
                <a:latin typeface="Times New Roman" pitchFamily="18" charset="0"/>
                <a:cs typeface="Times New Roman" pitchFamily="18" charset="0"/>
              </a:rPr>
              <a:t>Prototype used as means to test &amp; refine user interface &amp; increase usability of </a:t>
            </a:r>
            <a:r>
              <a:rPr lang="en-US" sz="1900" dirty="0" smtClean="0">
                <a:latin typeface="Times New Roman" pitchFamily="18" charset="0"/>
                <a:cs typeface="Times New Roman" pitchFamily="18" charset="0"/>
              </a:rPr>
              <a:t>system</a:t>
            </a:r>
          </a:p>
          <a:p>
            <a:pPr lvl="1" algn="just"/>
            <a:endParaRPr lang="en-US" sz="1900" dirty="0">
              <a:latin typeface="Times New Roman" pitchFamily="18" charset="0"/>
              <a:cs typeface="Times New Roman" pitchFamily="18" charset="0"/>
            </a:endParaRPr>
          </a:p>
          <a:p>
            <a:pPr lvl="1" algn="just"/>
            <a:r>
              <a:rPr lang="en-US" sz="1900" dirty="0">
                <a:latin typeface="Times New Roman" pitchFamily="18" charset="0"/>
                <a:cs typeface="Times New Roman" pitchFamily="18" charset="0"/>
              </a:rPr>
              <a:t>As underlying prototype design becomes more consistent with application requirements, more detail can be added to </a:t>
            </a:r>
            <a:r>
              <a:rPr lang="en-US" sz="1900" dirty="0" smtClean="0">
                <a:latin typeface="Times New Roman" pitchFamily="18" charset="0"/>
                <a:cs typeface="Times New Roman" pitchFamily="18" charset="0"/>
              </a:rPr>
              <a:t>application</a:t>
            </a:r>
          </a:p>
          <a:p>
            <a:pPr lvl="1" algn="just"/>
            <a:endParaRPr lang="en-US" sz="1900" dirty="0">
              <a:latin typeface="Times New Roman" pitchFamily="18" charset="0"/>
              <a:cs typeface="Times New Roman" pitchFamily="18" charset="0"/>
            </a:endParaRPr>
          </a:p>
          <a:p>
            <a:pPr lvl="1" algn="just"/>
            <a:r>
              <a:rPr lang="en-US" sz="1900" dirty="0">
                <a:latin typeface="Times New Roman" pitchFamily="18" charset="0"/>
                <a:cs typeface="Times New Roman" pitchFamily="18" charset="0"/>
              </a:rPr>
              <a:t>Test, evaluate &amp; build further till all components work properly Categories of Prototypes</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4071386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dirty="0"/>
          </a:p>
        </p:txBody>
      </p:sp>
      <p:sp>
        <p:nvSpPr>
          <p:cNvPr id="3" name="Title 2"/>
          <p:cNvSpPr>
            <a:spLocks noGrp="1"/>
          </p:cNvSpPr>
          <p:nvPr>
            <p:ph type="title"/>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4000"/>
            <a:ext cx="8001000"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467258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r>
              <a:rPr lang="en-US" sz="2600" b="1" dirty="0">
                <a:latin typeface="Times New Roman" pitchFamily="18" charset="0"/>
                <a:cs typeface="Times New Roman" pitchFamily="18" charset="0"/>
              </a:rPr>
              <a:t>Horizontal prototype</a:t>
            </a:r>
          </a:p>
          <a:p>
            <a:endParaRPr lang="en-US" sz="2600" dirty="0">
              <a:latin typeface="Times New Roman" pitchFamily="18" charset="0"/>
              <a:cs typeface="Times New Roman" pitchFamily="18" charset="0"/>
            </a:endParaRPr>
          </a:p>
          <a:p>
            <a:pPr lvl="1"/>
            <a:r>
              <a:rPr lang="en-US" sz="2600" dirty="0">
                <a:latin typeface="Times New Roman" pitchFamily="18" charset="0"/>
                <a:cs typeface="Times New Roman" pitchFamily="18" charset="0"/>
              </a:rPr>
              <a:t>Simulation of interface (entire interface in full-featured system)</a:t>
            </a:r>
          </a:p>
          <a:p>
            <a:pPr marL="109728" indent="0">
              <a:buNone/>
            </a:pPr>
            <a:r>
              <a:rPr lang="en-US" sz="2600" dirty="0">
                <a:latin typeface="Times New Roman" pitchFamily="18" charset="0"/>
                <a:cs typeface="Times New Roman" pitchFamily="18" charset="0"/>
              </a:rPr>
              <a:t> </a:t>
            </a:r>
          </a:p>
          <a:p>
            <a:pPr lvl="1"/>
            <a:r>
              <a:rPr lang="en-US" sz="2600" dirty="0">
                <a:latin typeface="Times New Roman" pitchFamily="18" charset="0"/>
                <a:cs typeface="Times New Roman" pitchFamily="18" charset="0"/>
              </a:rPr>
              <a:t>Contain no functionality</a:t>
            </a:r>
          </a:p>
          <a:p>
            <a:pPr marL="109728" indent="0">
              <a:buNone/>
            </a:pPr>
            <a:r>
              <a:rPr lang="en-US" sz="2600" dirty="0">
                <a:latin typeface="Times New Roman" pitchFamily="18" charset="0"/>
                <a:cs typeface="Times New Roman" pitchFamily="18" charset="0"/>
              </a:rPr>
              <a:t> </a:t>
            </a:r>
          </a:p>
          <a:p>
            <a:pPr lvl="1"/>
            <a:r>
              <a:rPr lang="en-US" sz="2600" dirty="0">
                <a:latin typeface="Times New Roman" pitchFamily="18" charset="0"/>
                <a:cs typeface="Times New Roman" pitchFamily="18" charset="0"/>
              </a:rPr>
              <a:t>Quick to implement, provide good overall feel of system</a:t>
            </a:r>
          </a:p>
          <a:p>
            <a:pPr marL="109728" indent="0">
              <a:buNone/>
            </a:pPr>
            <a:r>
              <a:rPr lang="en-US" sz="2600" dirty="0">
                <a:latin typeface="Times New Roman" pitchFamily="18" charset="0"/>
                <a:cs typeface="Times New Roman" pitchFamily="18" charset="0"/>
              </a:rPr>
              <a:t> </a:t>
            </a:r>
          </a:p>
          <a:p>
            <a:r>
              <a:rPr lang="en-US" sz="2600" b="1" dirty="0">
                <a:latin typeface="Times New Roman" pitchFamily="18" charset="0"/>
                <a:cs typeface="Times New Roman" pitchFamily="18" charset="0"/>
              </a:rPr>
              <a:t>Vertical prototype</a:t>
            </a:r>
          </a:p>
          <a:p>
            <a:pPr marL="109728" indent="0">
              <a:buNone/>
            </a:pPr>
            <a:r>
              <a:rPr lang="en-US" sz="2600" b="1" dirty="0">
                <a:latin typeface="Times New Roman" pitchFamily="18" charset="0"/>
                <a:cs typeface="Times New Roman" pitchFamily="18" charset="0"/>
              </a:rPr>
              <a:t> </a:t>
            </a:r>
            <a:endParaRPr lang="en-US" sz="2600" dirty="0">
              <a:latin typeface="Times New Roman" pitchFamily="18" charset="0"/>
              <a:cs typeface="Times New Roman" pitchFamily="18" charset="0"/>
            </a:endParaRPr>
          </a:p>
          <a:p>
            <a:pPr lvl="1"/>
            <a:r>
              <a:rPr lang="en-US" sz="2600" dirty="0">
                <a:latin typeface="Times New Roman" pitchFamily="18" charset="0"/>
                <a:cs typeface="Times New Roman" pitchFamily="18" charset="0"/>
              </a:rPr>
              <a:t>Subset of system features with complete functionality</a:t>
            </a:r>
          </a:p>
          <a:p>
            <a:pPr marL="109728" indent="0">
              <a:buNone/>
            </a:pPr>
            <a:r>
              <a:rPr lang="en-US" sz="2600" dirty="0">
                <a:latin typeface="Times New Roman" pitchFamily="18" charset="0"/>
                <a:cs typeface="Times New Roman" pitchFamily="18" charset="0"/>
              </a:rPr>
              <a:t> </a:t>
            </a:r>
          </a:p>
          <a:p>
            <a:pPr lvl="1"/>
            <a:r>
              <a:rPr lang="en-US" sz="2600" dirty="0">
                <a:latin typeface="Times New Roman" pitchFamily="18" charset="0"/>
                <a:cs typeface="Times New Roman" pitchFamily="18" charset="0"/>
              </a:rPr>
              <a:t>Few implemented functions can be tested in great depth</a:t>
            </a:r>
          </a:p>
          <a:p>
            <a:pPr marL="109728" indent="0">
              <a:buNone/>
            </a:pPr>
            <a:r>
              <a:rPr lang="en-US" sz="2600" dirty="0">
                <a:latin typeface="Times New Roman" pitchFamily="18" charset="0"/>
                <a:cs typeface="Times New Roman" pitchFamily="18" charset="0"/>
              </a:rPr>
              <a:t> </a:t>
            </a:r>
          </a:p>
          <a:p>
            <a:r>
              <a:rPr lang="en-US" sz="2600" b="1" dirty="0">
                <a:latin typeface="Times New Roman" pitchFamily="18" charset="0"/>
                <a:cs typeface="Times New Roman" pitchFamily="18" charset="0"/>
              </a:rPr>
              <a:t>Hybrid prototypes</a:t>
            </a:r>
          </a:p>
          <a:p>
            <a:pPr marL="109728" indent="0">
              <a:buNone/>
            </a:pPr>
            <a:r>
              <a:rPr lang="en-US" sz="2600" b="1" dirty="0">
                <a:latin typeface="Times New Roman" pitchFamily="18" charset="0"/>
                <a:cs typeface="Times New Roman" pitchFamily="18" charset="0"/>
              </a:rPr>
              <a:t> </a:t>
            </a:r>
            <a:endParaRPr lang="en-US" sz="2600" dirty="0">
              <a:latin typeface="Times New Roman" pitchFamily="18" charset="0"/>
              <a:cs typeface="Times New Roman" pitchFamily="18" charset="0"/>
            </a:endParaRPr>
          </a:p>
          <a:p>
            <a:pPr lvl="1"/>
            <a:r>
              <a:rPr lang="en-US" sz="2600" dirty="0">
                <a:latin typeface="Times New Roman" pitchFamily="18" charset="0"/>
                <a:cs typeface="Times New Roman" pitchFamily="18" charset="0"/>
              </a:rPr>
              <a:t>Major portions of interface established, features having high degree of risk are prototyped with more functionality</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26908590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pPr algn="just"/>
            <a:r>
              <a:rPr lang="en-US" sz="2600" b="1" dirty="0">
                <a:latin typeface="Times New Roman" pitchFamily="18" charset="0"/>
                <a:cs typeface="Times New Roman" pitchFamily="18" charset="0"/>
              </a:rPr>
              <a:t>Analysis prototype</a:t>
            </a:r>
          </a:p>
          <a:p>
            <a:pPr algn="just"/>
            <a:endParaRPr lang="en-US" sz="2600" dirty="0">
              <a:latin typeface="Times New Roman" pitchFamily="18" charset="0"/>
              <a:cs typeface="Times New Roman" pitchFamily="18" charset="0"/>
            </a:endParaRPr>
          </a:p>
          <a:p>
            <a:pPr lvl="1" algn="just"/>
            <a:r>
              <a:rPr lang="en-US" sz="2600" dirty="0">
                <a:latin typeface="Times New Roman" pitchFamily="18" charset="0"/>
                <a:cs typeface="Times New Roman" pitchFamily="18" charset="0"/>
              </a:rPr>
              <a:t>Aid in exploring problem domain, used to inform user &amp; demonstrate proof of concept</a:t>
            </a:r>
          </a:p>
          <a:p>
            <a:pPr lvl="1" algn="just"/>
            <a:r>
              <a:rPr lang="en-US" sz="2600" dirty="0">
                <a:latin typeface="Times New Roman" pitchFamily="18" charset="0"/>
                <a:cs typeface="Times New Roman" pitchFamily="18" charset="0"/>
              </a:rPr>
              <a:t>Not used as basis of development, discarded when it has serve purpose</a:t>
            </a:r>
          </a:p>
          <a:p>
            <a:pPr marL="109728" indent="0" algn="just">
              <a:buNone/>
            </a:pPr>
            <a:r>
              <a:rPr lang="en-US" sz="2600" dirty="0">
                <a:latin typeface="Times New Roman" pitchFamily="18" charset="0"/>
                <a:cs typeface="Times New Roman" pitchFamily="18" charset="0"/>
              </a:rPr>
              <a:t> </a:t>
            </a:r>
          </a:p>
          <a:p>
            <a:pPr lvl="1" algn="just"/>
            <a:r>
              <a:rPr lang="en-US" sz="2600" dirty="0">
                <a:latin typeface="Times New Roman" pitchFamily="18" charset="0"/>
                <a:cs typeface="Times New Roman" pitchFamily="18" charset="0"/>
              </a:rPr>
              <a:t>Final product use prototype concepts, not code</a:t>
            </a:r>
          </a:p>
          <a:p>
            <a:pPr marL="109728" indent="0" algn="just">
              <a:buNone/>
            </a:pPr>
            <a:r>
              <a:rPr lang="en-US" sz="2600" dirty="0">
                <a:latin typeface="Times New Roman" pitchFamily="18" charset="0"/>
                <a:cs typeface="Times New Roman" pitchFamily="18" charset="0"/>
              </a:rPr>
              <a:t> </a:t>
            </a:r>
          </a:p>
          <a:p>
            <a:pPr algn="just"/>
            <a:r>
              <a:rPr lang="en-US" sz="2600" b="1" dirty="0">
                <a:latin typeface="Times New Roman" pitchFamily="18" charset="0"/>
                <a:cs typeface="Times New Roman" pitchFamily="18" charset="0"/>
              </a:rPr>
              <a:t>Domain prototype</a:t>
            </a:r>
          </a:p>
          <a:p>
            <a:pPr marL="109728" indent="0" algn="just">
              <a:buNone/>
            </a:pPr>
            <a:r>
              <a:rPr lang="en-US" sz="2600" b="1" dirty="0">
                <a:latin typeface="Times New Roman" pitchFamily="18" charset="0"/>
                <a:cs typeface="Times New Roman" pitchFamily="18" charset="0"/>
              </a:rPr>
              <a:t> </a:t>
            </a:r>
            <a:endParaRPr lang="en-US" sz="2600" dirty="0">
              <a:latin typeface="Times New Roman" pitchFamily="18" charset="0"/>
              <a:cs typeface="Times New Roman" pitchFamily="18" charset="0"/>
            </a:endParaRPr>
          </a:p>
          <a:p>
            <a:pPr lvl="1" algn="just"/>
            <a:r>
              <a:rPr lang="en-US" sz="2600" dirty="0">
                <a:latin typeface="Times New Roman" pitchFamily="18" charset="0"/>
                <a:cs typeface="Times New Roman" pitchFamily="18" charset="0"/>
              </a:rPr>
              <a:t>Aid for incremental development of the ultimate software solution</a:t>
            </a:r>
          </a:p>
          <a:p>
            <a:pPr marL="109728" indent="0" algn="just">
              <a:buNone/>
            </a:pPr>
            <a:r>
              <a:rPr lang="en-US" sz="2600" dirty="0">
                <a:latin typeface="Times New Roman" pitchFamily="18" charset="0"/>
                <a:cs typeface="Times New Roman" pitchFamily="18" charset="0"/>
              </a:rPr>
              <a:t> </a:t>
            </a:r>
          </a:p>
          <a:p>
            <a:pPr lvl="1" algn="just"/>
            <a:r>
              <a:rPr lang="en-US" sz="2600" dirty="0">
                <a:latin typeface="Times New Roman" pitchFamily="18" charset="0"/>
                <a:cs typeface="Times New Roman" pitchFamily="18" charset="0"/>
              </a:rPr>
              <a:t>Often used as tool for staged delivery of subsystems to users/other members of development </a:t>
            </a:r>
            <a:r>
              <a:rPr lang="en-US" sz="2600" dirty="0" smtClean="0">
                <a:latin typeface="Times New Roman" pitchFamily="18" charset="0"/>
                <a:cs typeface="Times New Roman" pitchFamily="18" charset="0"/>
              </a:rPr>
              <a:t>team</a:t>
            </a:r>
          </a:p>
          <a:p>
            <a:pPr lvl="1" algn="just"/>
            <a:endParaRPr lang="en-US" sz="2600" dirty="0">
              <a:latin typeface="Times New Roman" pitchFamily="18" charset="0"/>
              <a:cs typeface="Times New Roman" pitchFamily="18" charset="0"/>
            </a:endParaRPr>
          </a:p>
          <a:p>
            <a:pPr lvl="1" algn="just"/>
            <a:r>
              <a:rPr lang="en-US" sz="2600" dirty="0">
                <a:latin typeface="Times New Roman" pitchFamily="18" charset="0"/>
                <a:cs typeface="Times New Roman" pitchFamily="18" charset="0"/>
              </a:rPr>
              <a:t>Demonstrate the feasibility of implementation</a:t>
            </a:r>
          </a:p>
          <a:p>
            <a:pPr marL="109728" indent="0" algn="just">
              <a:buNone/>
            </a:pPr>
            <a:r>
              <a:rPr lang="en-US" sz="2600" dirty="0">
                <a:latin typeface="Times New Roman" pitchFamily="18" charset="0"/>
                <a:cs typeface="Times New Roman" pitchFamily="18" charset="0"/>
              </a:rPr>
              <a:t> </a:t>
            </a:r>
          </a:p>
          <a:p>
            <a:pPr lvl="1" algn="just"/>
            <a:r>
              <a:rPr lang="en-US" sz="2600" dirty="0">
                <a:latin typeface="Times New Roman" pitchFamily="18" charset="0"/>
                <a:cs typeface="Times New Roman" pitchFamily="18" charset="0"/>
              </a:rPr>
              <a:t>Eventually evolve into deliverable product</a:t>
            </a:r>
          </a:p>
          <a:p>
            <a:pPr marL="109728" indent="0" algn="just">
              <a:buNone/>
            </a:pPr>
            <a:r>
              <a:rPr lang="en-US" sz="2600" dirty="0">
                <a:latin typeface="Times New Roman" pitchFamily="18" charset="0"/>
                <a:cs typeface="Times New Roman" pitchFamily="18" charset="0"/>
              </a:rPr>
              <a:t> </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45400558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US" sz="1900" b="1" u="sng" dirty="0">
                <a:latin typeface="Times New Roman" pitchFamily="18" charset="0"/>
                <a:cs typeface="Times New Roman" pitchFamily="18" charset="0"/>
              </a:rPr>
              <a:t>Developing prototypes</a:t>
            </a:r>
          </a:p>
          <a:p>
            <a:pPr algn="just"/>
            <a:endParaRPr lang="en-US" sz="1900" dirty="0">
              <a:latin typeface="Times New Roman" pitchFamily="18" charset="0"/>
              <a:cs typeface="Times New Roman" pitchFamily="18" charset="0"/>
            </a:endParaRPr>
          </a:p>
          <a:p>
            <a:pPr lvl="0" algn="just"/>
            <a:r>
              <a:rPr lang="en-US" sz="1900" dirty="0">
                <a:latin typeface="Times New Roman" pitchFamily="18" charset="0"/>
                <a:cs typeface="Times New Roman" pitchFamily="18" charset="0"/>
              </a:rPr>
              <a:t>Typical time from few days to few weeks</a:t>
            </a:r>
          </a:p>
          <a:p>
            <a:pPr marL="109728" indent="0" algn="just">
              <a:buNone/>
            </a:pPr>
            <a:r>
              <a:rPr lang="en-US" sz="1900" dirty="0">
                <a:latin typeface="Times New Roman" pitchFamily="18" charset="0"/>
                <a:cs typeface="Times New Roman" pitchFamily="18" charset="0"/>
              </a:rPr>
              <a:t> </a:t>
            </a:r>
          </a:p>
          <a:p>
            <a:pPr lvl="0" algn="just"/>
            <a:r>
              <a:rPr lang="en-US" sz="1900" dirty="0">
                <a:latin typeface="Times New Roman" pitchFamily="18" charset="0"/>
                <a:cs typeface="Times New Roman" pitchFamily="18" charset="0"/>
              </a:rPr>
              <a:t>Should be done parallel with preparation of functional spec</a:t>
            </a:r>
          </a:p>
          <a:p>
            <a:pPr marL="109728" indent="0" algn="just">
              <a:buNone/>
            </a:pPr>
            <a:r>
              <a:rPr lang="en-US" sz="1900" dirty="0">
                <a:latin typeface="Times New Roman" pitchFamily="18" charset="0"/>
                <a:cs typeface="Times New Roman" pitchFamily="18" charset="0"/>
              </a:rPr>
              <a:t> </a:t>
            </a:r>
          </a:p>
          <a:p>
            <a:pPr lvl="1" algn="just"/>
            <a:r>
              <a:rPr lang="en-US" sz="1900" dirty="0">
                <a:latin typeface="Times New Roman" pitchFamily="18" charset="0"/>
                <a:cs typeface="Times New Roman" pitchFamily="18" charset="0"/>
              </a:rPr>
              <a:t>Can result in modification of spec (some problems/features only obvious after prototype </a:t>
            </a:r>
            <a:r>
              <a:rPr lang="en-US" sz="1900" dirty="0" smtClean="0">
                <a:latin typeface="Times New Roman" pitchFamily="18" charset="0"/>
                <a:cs typeface="Times New Roman" pitchFamily="18" charset="0"/>
              </a:rPr>
              <a:t>built) Should </a:t>
            </a:r>
            <a:r>
              <a:rPr lang="en-US" sz="1900" dirty="0">
                <a:latin typeface="Times New Roman" pitchFamily="18" charset="0"/>
                <a:cs typeface="Times New Roman" pitchFamily="18" charset="0"/>
              </a:rPr>
              <a:t>involve representation from all user groups that will be affected by project</a:t>
            </a:r>
          </a:p>
          <a:p>
            <a:pPr marL="109728" indent="0" algn="just">
              <a:buNone/>
            </a:pPr>
            <a:r>
              <a:rPr lang="en-US" sz="1900" dirty="0">
                <a:latin typeface="Times New Roman" pitchFamily="18" charset="0"/>
                <a:cs typeface="Times New Roman" pitchFamily="18" charset="0"/>
              </a:rPr>
              <a:t> </a:t>
            </a:r>
          </a:p>
          <a:p>
            <a:pPr lvl="1" algn="just"/>
            <a:r>
              <a:rPr lang="en-US" sz="1900" dirty="0">
                <a:latin typeface="Times New Roman" pitchFamily="18" charset="0"/>
                <a:cs typeface="Times New Roman" pitchFamily="18" charset="0"/>
              </a:rPr>
              <a:t>To ascertain all that the general structure of the prototype meets requirements established for overall </a:t>
            </a:r>
            <a:r>
              <a:rPr lang="en-US" sz="1900" dirty="0" smtClean="0">
                <a:latin typeface="Times New Roman" pitchFamily="18" charset="0"/>
                <a:cs typeface="Times New Roman" pitchFamily="18" charset="0"/>
              </a:rPr>
              <a:t>design</a:t>
            </a:r>
          </a:p>
          <a:p>
            <a:pPr lvl="1" algn="just"/>
            <a:endParaRPr lang="en-US" sz="2500" dirty="0">
              <a:latin typeface="Times New Roman" pitchFamily="18" charset="0"/>
              <a:cs typeface="Times New Roman" pitchFamily="18" charset="0"/>
            </a:endParaRPr>
          </a:p>
          <a:p>
            <a:pPr lvl="1" algn="just"/>
            <a:endParaRPr lang="en-US" dirty="0">
              <a:latin typeface="Times New Roman" pitchFamily="18" charset="0"/>
              <a:cs typeface="Times New Roman" pitchFamily="18" charset="0"/>
            </a:endParaRP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40830271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lvl="0" indent="0" algn="just">
              <a:buNone/>
            </a:pPr>
            <a:r>
              <a:rPr lang="en-US" sz="1900" u="sng" dirty="0">
                <a:latin typeface="Times New Roman" pitchFamily="18" charset="0"/>
                <a:cs typeface="Times New Roman" pitchFamily="18" charset="0"/>
              </a:rPr>
              <a:t>Purpose of review</a:t>
            </a:r>
          </a:p>
          <a:p>
            <a:pPr marL="109728" indent="0" algn="just">
              <a:buNone/>
            </a:pPr>
            <a:r>
              <a:rPr lang="en-US" sz="1900" dirty="0">
                <a:latin typeface="Times New Roman" pitchFamily="18" charset="0"/>
                <a:cs typeface="Times New Roman" pitchFamily="18" charset="0"/>
              </a:rPr>
              <a:t> </a:t>
            </a:r>
          </a:p>
          <a:p>
            <a:pPr lvl="1" algn="just"/>
            <a:r>
              <a:rPr lang="en-US" sz="1900" dirty="0">
                <a:latin typeface="Times New Roman" pitchFamily="18" charset="0"/>
                <a:cs typeface="Times New Roman" pitchFamily="18" charset="0"/>
              </a:rPr>
              <a:t>Demo that prototype has been developed according to spec &amp; that final spec is appropriate</a:t>
            </a:r>
          </a:p>
          <a:p>
            <a:pPr lvl="1" algn="just"/>
            <a:r>
              <a:rPr lang="en-US" sz="1900" dirty="0">
                <a:latin typeface="Times New Roman" pitchFamily="18" charset="0"/>
                <a:cs typeface="Times New Roman" pitchFamily="18" charset="0"/>
              </a:rPr>
              <a:t>Collect info about errors &amp; problems in systems, </a:t>
            </a:r>
            <a:r>
              <a:rPr lang="en-US" sz="1900" dirty="0" err="1">
                <a:latin typeface="Times New Roman" pitchFamily="18" charset="0"/>
                <a:cs typeface="Times New Roman" pitchFamily="18" charset="0"/>
              </a:rPr>
              <a:t>eg</a:t>
            </a:r>
            <a:r>
              <a:rPr lang="en-US" sz="1900" dirty="0">
                <a:latin typeface="Times New Roman" pitchFamily="18" charset="0"/>
                <a:cs typeface="Times New Roman" pitchFamily="18" charset="0"/>
              </a:rPr>
              <a:t> user interface problems.</a:t>
            </a:r>
          </a:p>
          <a:p>
            <a:pPr lvl="1" algn="just"/>
            <a:r>
              <a:rPr lang="en-US" sz="1900" dirty="0">
                <a:latin typeface="Times New Roman" pitchFamily="18" charset="0"/>
                <a:cs typeface="Times New Roman" pitchFamily="18" charset="0"/>
              </a:rPr>
              <a:t>Give management &amp; everyone connected with project glimpse of what technology can provide</a:t>
            </a:r>
          </a:p>
          <a:p>
            <a:pPr lvl="1" algn="just"/>
            <a:endParaRPr lang="en-US" sz="1900" dirty="0">
              <a:latin typeface="Times New Roman" pitchFamily="18" charset="0"/>
              <a:cs typeface="Times New Roman" pitchFamily="18" charset="0"/>
            </a:endParaRPr>
          </a:p>
          <a:p>
            <a:pPr lvl="0" algn="just"/>
            <a:r>
              <a:rPr lang="en-US" sz="1900" dirty="0">
                <a:latin typeface="Times New Roman" pitchFamily="18" charset="0"/>
                <a:cs typeface="Times New Roman" pitchFamily="18" charset="0"/>
              </a:rPr>
              <a:t>Evaluation easier if supporting data readily available</a:t>
            </a:r>
          </a:p>
          <a:p>
            <a:pPr algn="just"/>
            <a:endParaRPr lang="en-US" sz="1900" dirty="0">
              <a:latin typeface="Times New Roman" pitchFamily="18" charset="0"/>
              <a:cs typeface="Times New Roman" pitchFamily="18" charset="0"/>
            </a:endParaRPr>
          </a:p>
          <a:p>
            <a:pPr lvl="0" algn="just"/>
            <a:r>
              <a:rPr lang="en-US" sz="1900" dirty="0">
                <a:latin typeface="Times New Roman" pitchFamily="18" charset="0"/>
                <a:cs typeface="Times New Roman" pitchFamily="18" charset="0"/>
              </a:rPr>
              <a:t>Testing considerations must be incorporated in design &amp; implementation of systems</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28262257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marL="109728" indent="0" algn="just">
              <a:buNone/>
            </a:pPr>
            <a:r>
              <a:rPr lang="en-US" sz="2100" b="1" u="sng" dirty="0">
                <a:latin typeface="Times New Roman" pitchFamily="18" charset="0"/>
                <a:cs typeface="Times New Roman" pitchFamily="18" charset="0"/>
              </a:rPr>
              <a:t>Implementation: Component-based development</a:t>
            </a:r>
          </a:p>
          <a:p>
            <a:pPr algn="just"/>
            <a:endParaRPr lang="en-US" sz="2100" dirty="0">
              <a:latin typeface="Times New Roman" pitchFamily="18" charset="0"/>
              <a:cs typeface="Times New Roman" pitchFamily="18" charset="0"/>
            </a:endParaRPr>
          </a:p>
          <a:p>
            <a:pPr lvl="0" algn="just"/>
            <a:r>
              <a:rPr lang="en-US" sz="2100" dirty="0">
                <a:latin typeface="Times New Roman" pitchFamily="18" charset="0"/>
                <a:cs typeface="Times New Roman" pitchFamily="18" charset="0"/>
              </a:rPr>
              <a:t>No more custom development, now assemble from prefabricated components</a:t>
            </a:r>
          </a:p>
          <a:p>
            <a:pPr marL="109728" indent="0" algn="just">
              <a:buNone/>
            </a:pPr>
            <a:r>
              <a:rPr lang="en-US" sz="2100" dirty="0">
                <a:latin typeface="Times New Roman" pitchFamily="18" charset="0"/>
                <a:cs typeface="Times New Roman" pitchFamily="18" charset="0"/>
              </a:rPr>
              <a:t> </a:t>
            </a:r>
          </a:p>
          <a:p>
            <a:pPr lvl="1" algn="just"/>
            <a:r>
              <a:rPr lang="en-US" sz="2100" dirty="0">
                <a:latin typeface="Times New Roman" pitchFamily="18" charset="0"/>
                <a:cs typeface="Times New Roman" pitchFamily="18" charset="0"/>
              </a:rPr>
              <a:t>No more cars, computers, </a:t>
            </a:r>
            <a:r>
              <a:rPr lang="en-US" sz="2100" dirty="0" err="1">
                <a:latin typeface="Times New Roman" pitchFamily="18" charset="0"/>
                <a:cs typeface="Times New Roman" pitchFamily="18" charset="0"/>
              </a:rPr>
              <a:t>etc</a:t>
            </a:r>
            <a:r>
              <a:rPr lang="en-US" sz="2100" dirty="0">
                <a:latin typeface="Times New Roman" pitchFamily="18" charset="0"/>
                <a:cs typeface="Times New Roman" pitchFamily="18" charset="0"/>
              </a:rPr>
              <a:t> custom designed &amp; built for each customer</a:t>
            </a:r>
          </a:p>
          <a:p>
            <a:pPr marL="109728" indent="0" algn="just">
              <a:buNone/>
            </a:pPr>
            <a:r>
              <a:rPr lang="en-US" sz="2100" dirty="0">
                <a:latin typeface="Times New Roman" pitchFamily="18" charset="0"/>
                <a:cs typeface="Times New Roman" pitchFamily="18" charset="0"/>
              </a:rPr>
              <a:t> </a:t>
            </a:r>
          </a:p>
          <a:p>
            <a:pPr lvl="1" algn="just"/>
            <a:r>
              <a:rPr lang="en-US" sz="2100" dirty="0">
                <a:latin typeface="Times New Roman" pitchFamily="18" charset="0"/>
                <a:cs typeface="Times New Roman" pitchFamily="18" charset="0"/>
              </a:rPr>
              <a:t>Can produce large markets, low cost, high quality products</a:t>
            </a:r>
          </a:p>
          <a:p>
            <a:pPr marL="109728" indent="0" algn="just">
              <a:buNone/>
            </a:pPr>
            <a:r>
              <a:rPr lang="en-US" sz="2100" dirty="0">
                <a:latin typeface="Times New Roman" pitchFamily="18" charset="0"/>
                <a:cs typeface="Times New Roman" pitchFamily="18" charset="0"/>
              </a:rPr>
              <a:t> </a:t>
            </a:r>
          </a:p>
          <a:p>
            <a:pPr lvl="1" algn="just"/>
            <a:r>
              <a:rPr lang="en-US" sz="2100" dirty="0">
                <a:latin typeface="Times New Roman" pitchFamily="18" charset="0"/>
                <a:cs typeface="Times New Roman" pitchFamily="18" charset="0"/>
              </a:rPr>
              <a:t>Cost &amp; time reduced by building from pre-built, ready-tested components</a:t>
            </a:r>
          </a:p>
          <a:p>
            <a:pPr marL="109728" indent="0" algn="just">
              <a:buNone/>
            </a:pPr>
            <a:r>
              <a:rPr lang="en-US" sz="2100" dirty="0">
                <a:latin typeface="Times New Roman" pitchFamily="18" charset="0"/>
                <a:cs typeface="Times New Roman" pitchFamily="18" charset="0"/>
              </a:rPr>
              <a:t> </a:t>
            </a:r>
          </a:p>
          <a:p>
            <a:pPr lvl="1" algn="just"/>
            <a:r>
              <a:rPr lang="en-US" sz="2100" dirty="0">
                <a:latin typeface="Times New Roman" pitchFamily="18" charset="0"/>
                <a:cs typeface="Times New Roman" pitchFamily="18" charset="0"/>
              </a:rPr>
              <a:t>Value &amp; differentiation gained by rapid customization to targeted customers</a:t>
            </a:r>
          </a:p>
          <a:p>
            <a:pPr marL="109728" indent="0">
              <a:buNone/>
            </a:pPr>
            <a:r>
              <a:rPr lang="en-US" sz="2800" dirty="0"/>
              <a:t> </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37464068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US" sz="1900" b="1" u="sng" dirty="0">
                <a:latin typeface="Times New Roman" pitchFamily="18" charset="0"/>
                <a:cs typeface="Times New Roman" pitchFamily="18" charset="0"/>
              </a:rPr>
              <a:t>Component-based development</a:t>
            </a:r>
          </a:p>
          <a:p>
            <a:pPr algn="just"/>
            <a:endParaRPr lang="en-US" sz="1900" dirty="0">
              <a:latin typeface="Times New Roman" pitchFamily="18" charset="0"/>
              <a:cs typeface="Times New Roman" pitchFamily="18" charset="0"/>
            </a:endParaRPr>
          </a:p>
          <a:p>
            <a:pPr lvl="0" algn="just"/>
            <a:r>
              <a:rPr lang="en-US" sz="1900" dirty="0" err="1">
                <a:latin typeface="Times New Roman" pitchFamily="18" charset="0"/>
                <a:cs typeface="Times New Roman" pitchFamily="18" charset="0"/>
              </a:rPr>
              <a:t>Industrialised</a:t>
            </a:r>
            <a:r>
              <a:rPr lang="en-US" sz="1900" dirty="0">
                <a:latin typeface="Times New Roman" pitchFamily="18" charset="0"/>
                <a:cs typeface="Times New Roman" pitchFamily="18" charset="0"/>
              </a:rPr>
              <a:t> approach to system development, move form custom development to assembly of pre-built, pre-tested, reusable software components that operate with each </a:t>
            </a:r>
            <a:r>
              <a:rPr lang="en-US" sz="1900" dirty="0" smtClean="0">
                <a:latin typeface="Times New Roman" pitchFamily="18" charset="0"/>
                <a:cs typeface="Times New Roman" pitchFamily="18" charset="0"/>
              </a:rPr>
              <a:t>other</a:t>
            </a:r>
          </a:p>
          <a:p>
            <a:pPr lvl="0" algn="just"/>
            <a:endParaRPr lang="en-US" sz="1900" dirty="0">
              <a:latin typeface="Times New Roman" pitchFamily="18" charset="0"/>
              <a:cs typeface="Times New Roman" pitchFamily="18" charset="0"/>
            </a:endParaRPr>
          </a:p>
          <a:p>
            <a:pPr lvl="1" algn="just"/>
            <a:r>
              <a:rPr lang="en-US" sz="1900" dirty="0">
                <a:latin typeface="Times New Roman" pitchFamily="18" charset="0"/>
                <a:cs typeface="Times New Roman" pitchFamily="18" charset="0"/>
              </a:rPr>
              <a:t>Application development improved significantly if applications assembled quickly from prefabricated software </a:t>
            </a:r>
            <a:r>
              <a:rPr lang="en-US" sz="1900" dirty="0" smtClean="0">
                <a:latin typeface="Times New Roman" pitchFamily="18" charset="0"/>
                <a:cs typeface="Times New Roman" pitchFamily="18" charset="0"/>
              </a:rPr>
              <a:t>components</a:t>
            </a:r>
          </a:p>
          <a:p>
            <a:pPr lvl="1" algn="just"/>
            <a:endParaRPr lang="en-US" sz="1900" dirty="0">
              <a:latin typeface="Times New Roman" pitchFamily="18" charset="0"/>
              <a:cs typeface="Times New Roman" pitchFamily="18" charset="0"/>
            </a:endParaRPr>
          </a:p>
          <a:p>
            <a:pPr lvl="1" algn="just"/>
            <a:r>
              <a:rPr lang="en-US" sz="1900" dirty="0">
                <a:latin typeface="Times New Roman" pitchFamily="18" charset="0"/>
                <a:cs typeface="Times New Roman" pitchFamily="18" charset="0"/>
              </a:rPr>
              <a:t>Increasingly large collection of interpretable software components could be made available to developers in both general &amp; specialist </a:t>
            </a:r>
            <a:r>
              <a:rPr lang="en-US" sz="1900" dirty="0" smtClean="0">
                <a:latin typeface="Times New Roman" pitchFamily="18" charset="0"/>
                <a:cs typeface="Times New Roman" pitchFamily="18" charset="0"/>
              </a:rPr>
              <a:t>catalogs</a:t>
            </a:r>
          </a:p>
          <a:p>
            <a:pPr lvl="1" algn="just"/>
            <a:endParaRPr lang="en-US" sz="1900" dirty="0">
              <a:latin typeface="Times New Roman" pitchFamily="18" charset="0"/>
              <a:cs typeface="Times New Roman" pitchFamily="18" charset="0"/>
            </a:endParaRP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97039870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lgn="just"/>
            <a:r>
              <a:rPr lang="en-US" sz="1900" dirty="0">
                <a:latin typeface="Times New Roman" pitchFamily="18" charset="0"/>
                <a:cs typeface="Times New Roman" pitchFamily="18" charset="0"/>
              </a:rPr>
              <a:t>Components themselves can be constructed from other components, down to prebuilt components/old-fashioned code written in </a:t>
            </a:r>
            <a:r>
              <a:rPr lang="en-US" sz="1900" dirty="0" err="1">
                <a:latin typeface="Times New Roman" pitchFamily="18" charset="0"/>
                <a:cs typeface="Times New Roman" pitchFamily="18" charset="0"/>
              </a:rPr>
              <a:t>prg</a:t>
            </a:r>
            <a:r>
              <a:rPr lang="en-US" sz="1900" dirty="0">
                <a:latin typeface="Times New Roman" pitchFamily="18" charset="0"/>
                <a:cs typeface="Times New Roman" pitchFamily="18" charset="0"/>
              </a:rPr>
              <a:t> languages like C</a:t>
            </a:r>
          </a:p>
          <a:p>
            <a:pPr lvl="0" algn="just"/>
            <a:endParaRPr lang="en-US" sz="1900" dirty="0">
              <a:latin typeface="Times New Roman" pitchFamily="18" charset="0"/>
              <a:cs typeface="Times New Roman" pitchFamily="18" charset="0"/>
            </a:endParaRPr>
          </a:p>
          <a:p>
            <a:pPr lvl="0" algn="just"/>
            <a:r>
              <a:rPr lang="en-US" sz="1900" dirty="0">
                <a:latin typeface="Times New Roman" pitchFamily="18" charset="0"/>
                <a:cs typeface="Times New Roman" pitchFamily="18" charset="0"/>
              </a:rPr>
              <a:t>Visual tools/actual code can be used to glue together components</a:t>
            </a:r>
          </a:p>
          <a:p>
            <a:pPr marL="109728" indent="0" algn="just">
              <a:buNone/>
            </a:pPr>
            <a:r>
              <a:rPr lang="en-US" sz="1900" dirty="0">
                <a:latin typeface="Times New Roman" pitchFamily="18" charset="0"/>
                <a:cs typeface="Times New Roman" pitchFamily="18" charset="0"/>
              </a:rPr>
              <a:t> </a:t>
            </a:r>
          </a:p>
          <a:p>
            <a:pPr lvl="1" algn="just"/>
            <a:r>
              <a:rPr lang="en-US" sz="1900" dirty="0">
                <a:latin typeface="Times New Roman" pitchFamily="18" charset="0"/>
                <a:cs typeface="Times New Roman" pitchFamily="18" charset="0"/>
              </a:rPr>
              <a:t>Visual glue – </a:t>
            </a:r>
            <a:r>
              <a:rPr lang="en-US" sz="1900" dirty="0" err="1">
                <a:latin typeface="Times New Roman" pitchFamily="18" charset="0"/>
                <a:cs typeface="Times New Roman" pitchFamily="18" charset="0"/>
              </a:rPr>
              <a:t>Digitalk’s</a:t>
            </a:r>
            <a:r>
              <a:rPr lang="en-US" sz="1900" dirty="0">
                <a:latin typeface="Times New Roman" pitchFamily="18" charset="0"/>
                <a:cs typeface="Times New Roman" pitchFamily="18" charset="0"/>
              </a:rPr>
              <a:t> Smalltalk PARTS, IBM </a:t>
            </a:r>
            <a:r>
              <a:rPr lang="en-US" sz="1900" dirty="0" err="1">
                <a:latin typeface="Times New Roman" pitchFamily="18" charset="0"/>
                <a:cs typeface="Times New Roman" pitchFamily="18" charset="0"/>
              </a:rPr>
              <a:t>VisualAge</a:t>
            </a:r>
            <a:endParaRPr lang="en-US" sz="1900" dirty="0">
              <a:latin typeface="Times New Roman" pitchFamily="18" charset="0"/>
              <a:cs typeface="Times New Roman" pitchFamily="18" charset="0"/>
            </a:endParaRPr>
          </a:p>
          <a:p>
            <a:pPr marL="109728" indent="0" algn="just">
              <a:buNone/>
            </a:pPr>
            <a:r>
              <a:rPr lang="en-US" sz="1900" dirty="0">
                <a:latin typeface="Times New Roman" pitchFamily="18" charset="0"/>
                <a:cs typeface="Times New Roman" pitchFamily="18" charset="0"/>
              </a:rPr>
              <a:t> </a:t>
            </a:r>
          </a:p>
          <a:p>
            <a:pPr lvl="0" algn="just"/>
            <a:r>
              <a:rPr lang="en-US" sz="1900" dirty="0">
                <a:latin typeface="Times New Roman" pitchFamily="18" charset="0"/>
                <a:cs typeface="Times New Roman" pitchFamily="18" charset="0"/>
              </a:rPr>
              <a:t>Less development effort, faster, increase flexibility</a:t>
            </a:r>
          </a:p>
          <a:p>
            <a:endParaRPr lang="en-US" b="1"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64994015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buNone/>
            </a:pPr>
            <a:r>
              <a:rPr lang="en-US" sz="2900" b="1" u="sng" dirty="0">
                <a:latin typeface="Times New Roman" pitchFamily="18" charset="0"/>
                <a:cs typeface="Times New Roman" pitchFamily="18" charset="0"/>
              </a:rPr>
              <a:t>Application Wrapping</a:t>
            </a:r>
          </a:p>
          <a:p>
            <a:endParaRPr lang="en-US" sz="1800" dirty="0">
              <a:latin typeface="Times New Roman" pitchFamily="18" charset="0"/>
              <a:cs typeface="Times New Roman" pitchFamily="18" charset="0"/>
            </a:endParaRPr>
          </a:p>
          <a:p>
            <a:pPr lvl="0"/>
            <a:r>
              <a:rPr lang="en-US" sz="1800" dirty="0">
                <a:latin typeface="Times New Roman" pitchFamily="18" charset="0"/>
                <a:cs typeface="Times New Roman" pitchFamily="18" charset="0"/>
              </a:rPr>
              <a:t>Application/component wrapper</a:t>
            </a:r>
          </a:p>
          <a:p>
            <a:pPr marL="109728" indent="0">
              <a:buNone/>
            </a:pPr>
            <a:r>
              <a:rPr lang="en-US" sz="1800" dirty="0">
                <a:latin typeface="Times New Roman" pitchFamily="18" charset="0"/>
                <a:cs typeface="Times New Roman" pitchFamily="18" charset="0"/>
              </a:rPr>
              <a:t> </a:t>
            </a:r>
          </a:p>
          <a:p>
            <a:pPr lvl="1"/>
            <a:r>
              <a:rPr lang="en-US" sz="1800" dirty="0">
                <a:latin typeface="Times New Roman" pitchFamily="18" charset="0"/>
                <a:cs typeface="Times New Roman" pitchFamily="18" charset="0"/>
              </a:rPr>
              <a:t>surrounds complete system, both code &amp; data</a:t>
            </a:r>
          </a:p>
          <a:p>
            <a:pPr marL="109728" indent="0">
              <a:buNone/>
            </a:pPr>
            <a:r>
              <a:rPr lang="en-US" sz="1800" dirty="0">
                <a:latin typeface="Times New Roman" pitchFamily="18" charset="0"/>
                <a:cs typeface="Times New Roman" pitchFamily="18" charset="0"/>
              </a:rPr>
              <a:t> </a:t>
            </a:r>
          </a:p>
          <a:p>
            <a:pPr lvl="1"/>
            <a:r>
              <a:rPr lang="en-US" sz="1800" dirty="0">
                <a:latin typeface="Times New Roman" pitchFamily="18" charset="0"/>
                <a:cs typeface="Times New Roman" pitchFamily="18" charset="0"/>
              </a:rPr>
              <a:t>Provides interface to interact with both new &amp; legacy software systems</a:t>
            </a:r>
          </a:p>
          <a:p>
            <a:pPr marL="109728" indent="0">
              <a:buNone/>
            </a:pPr>
            <a:r>
              <a:rPr lang="en-US" sz="1800" dirty="0">
                <a:latin typeface="Times New Roman" pitchFamily="18" charset="0"/>
                <a:cs typeface="Times New Roman" pitchFamily="18" charset="0"/>
              </a:rPr>
              <a:t> </a:t>
            </a:r>
          </a:p>
          <a:p>
            <a:pPr lvl="1"/>
            <a:r>
              <a:rPr lang="en-US" sz="1800" dirty="0">
                <a:latin typeface="Times New Roman" pitchFamily="18" charset="0"/>
                <a:cs typeface="Times New Roman" pitchFamily="18" charset="0"/>
              </a:rPr>
              <a:t>Off the shelf not widely available, mostly home-grown within organization</a:t>
            </a:r>
          </a:p>
          <a:p>
            <a:pPr marL="109728" indent="0">
              <a:buNone/>
            </a:pPr>
            <a:r>
              <a:rPr lang="en-US" sz="1800" dirty="0">
                <a:latin typeface="Times New Roman" pitchFamily="18" charset="0"/>
                <a:cs typeface="Times New Roman" pitchFamily="18" charset="0"/>
              </a:rPr>
              <a:t> </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86220964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lvl="0" indent="0" algn="just">
              <a:buNone/>
            </a:pPr>
            <a:r>
              <a:rPr lang="en-US" sz="1900" u="sng" dirty="0">
                <a:latin typeface="Times New Roman" pitchFamily="18" charset="0"/>
                <a:cs typeface="Times New Roman" pitchFamily="18" charset="0"/>
              </a:rPr>
              <a:t>Software component</a:t>
            </a:r>
          </a:p>
          <a:p>
            <a:pPr marL="109728" indent="0" algn="just">
              <a:buNone/>
            </a:pPr>
            <a:r>
              <a:rPr lang="en-US" sz="1900" dirty="0">
                <a:latin typeface="Times New Roman" pitchFamily="18" charset="0"/>
                <a:cs typeface="Times New Roman" pitchFamily="18" charset="0"/>
              </a:rPr>
              <a:t> </a:t>
            </a:r>
          </a:p>
          <a:p>
            <a:pPr lvl="1" algn="just"/>
            <a:r>
              <a:rPr lang="en-US" sz="1900" dirty="0">
                <a:latin typeface="Times New Roman" pitchFamily="18" charset="0"/>
                <a:cs typeface="Times New Roman" pitchFamily="18" charset="0"/>
              </a:rPr>
              <a:t>Functional units of </a:t>
            </a:r>
            <a:r>
              <a:rPr lang="en-US" sz="1900" dirty="0" err="1">
                <a:latin typeface="Times New Roman" pitchFamily="18" charset="0"/>
                <a:cs typeface="Times New Roman" pitchFamily="18" charset="0"/>
              </a:rPr>
              <a:t>prgs</a:t>
            </a:r>
            <a:r>
              <a:rPr lang="en-US" sz="1900" dirty="0">
                <a:latin typeface="Times New Roman" pitchFamily="18" charset="0"/>
                <a:cs typeface="Times New Roman" pitchFamily="18" charset="0"/>
              </a:rPr>
              <a:t>, building block offering collection of reusable services</a:t>
            </a:r>
          </a:p>
          <a:p>
            <a:pPr marL="109728" indent="0" algn="just">
              <a:buNone/>
            </a:pPr>
            <a:r>
              <a:rPr lang="en-US" sz="1900" dirty="0">
                <a:latin typeface="Times New Roman" pitchFamily="18" charset="0"/>
                <a:cs typeface="Times New Roman" pitchFamily="18" charset="0"/>
              </a:rPr>
              <a:t> </a:t>
            </a:r>
          </a:p>
          <a:p>
            <a:pPr lvl="1" algn="just"/>
            <a:r>
              <a:rPr lang="en-US" sz="1900" dirty="0">
                <a:latin typeface="Times New Roman" pitchFamily="18" charset="0"/>
                <a:cs typeface="Times New Roman" pitchFamily="18" charset="0"/>
              </a:rPr>
              <a:t>Can request service form another component or deliver its own services on request</a:t>
            </a:r>
          </a:p>
          <a:p>
            <a:pPr lvl="1" algn="just"/>
            <a:r>
              <a:rPr lang="en-US" sz="1900" dirty="0">
                <a:latin typeface="Times New Roman" pitchFamily="18" charset="0"/>
                <a:cs typeface="Times New Roman" pitchFamily="18" charset="0"/>
              </a:rPr>
              <a:t>Delivery of services independent, component work together to accomplish task</a:t>
            </a:r>
          </a:p>
          <a:p>
            <a:pPr marL="109728" indent="0" algn="just">
              <a:buNone/>
            </a:pPr>
            <a:r>
              <a:rPr lang="en-US" sz="1900" dirty="0">
                <a:latin typeface="Times New Roman" pitchFamily="18" charset="0"/>
                <a:cs typeface="Times New Roman" pitchFamily="18" charset="0"/>
              </a:rPr>
              <a:t> </a:t>
            </a:r>
          </a:p>
          <a:p>
            <a:pPr lvl="1" algn="just"/>
            <a:r>
              <a:rPr lang="en-US" sz="1900" dirty="0">
                <a:latin typeface="Times New Roman" pitchFamily="18" charset="0"/>
                <a:cs typeface="Times New Roman" pitchFamily="18" charset="0"/>
              </a:rPr>
              <a:t>Components can depend on one another without interfering one another</a:t>
            </a:r>
          </a:p>
          <a:p>
            <a:pPr marL="109728" indent="0" algn="just">
              <a:buNone/>
            </a:pPr>
            <a:r>
              <a:rPr lang="en-US" sz="1900" dirty="0">
                <a:latin typeface="Times New Roman" pitchFamily="18" charset="0"/>
                <a:cs typeface="Times New Roman" pitchFamily="18" charset="0"/>
              </a:rPr>
              <a:t> </a:t>
            </a:r>
          </a:p>
          <a:p>
            <a:pPr lvl="1" algn="just"/>
            <a:r>
              <a:rPr lang="en-US" sz="1900" dirty="0">
                <a:latin typeface="Times New Roman" pitchFamily="18" charset="0"/>
                <a:cs typeface="Times New Roman" pitchFamily="18" charset="0"/>
              </a:rPr>
              <a:t>Each component unaware of context/inner workings of other components</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4928229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sz="1600" dirty="0">
                <a:latin typeface="Times New Roman" pitchFamily="18" charset="0"/>
                <a:cs typeface="Times New Roman" pitchFamily="18" charset="0"/>
              </a:rPr>
              <a:t>Aspects of software development</a:t>
            </a:r>
          </a:p>
          <a:p>
            <a:endParaRPr lang="en-US" sz="1600" dirty="0">
              <a:latin typeface="Times New Roman" pitchFamily="18" charset="0"/>
              <a:cs typeface="Times New Roman" pitchFamily="18" charset="0"/>
            </a:endParaRPr>
          </a:p>
          <a:p>
            <a:pPr lvl="1"/>
            <a:r>
              <a:rPr lang="en-US" sz="1600" dirty="0">
                <a:latin typeface="Times New Roman" pitchFamily="18" charset="0"/>
                <a:cs typeface="Times New Roman" pitchFamily="18" charset="0"/>
              </a:rPr>
              <a:t>OO concept – analysis, design, programming</a:t>
            </a:r>
          </a:p>
          <a:p>
            <a:pPr marL="109728" indent="0">
              <a:buNone/>
            </a:pPr>
            <a:r>
              <a:rPr lang="en-US" sz="1600" dirty="0">
                <a:latin typeface="Times New Roman" pitchFamily="18" charset="0"/>
                <a:cs typeface="Times New Roman" pitchFamily="18" charset="0"/>
              </a:rPr>
              <a:t> </a:t>
            </a:r>
          </a:p>
          <a:p>
            <a:pPr lvl="1"/>
            <a:r>
              <a:rPr lang="en-US" sz="1600" dirty="0">
                <a:latin typeface="Times New Roman" pitchFamily="18" charset="0"/>
                <a:cs typeface="Times New Roman" pitchFamily="18" charset="0"/>
              </a:rPr>
              <a:t>Component-based – implementation, system </a:t>
            </a:r>
            <a:r>
              <a:rPr lang="en-US" sz="1600" dirty="0" err="1">
                <a:latin typeface="Times New Roman" pitchFamily="18" charset="0"/>
                <a:cs typeface="Times New Roman" pitchFamily="18" charset="0"/>
              </a:rPr>
              <a:t>intergration</a:t>
            </a:r>
            <a:endParaRPr lang="en-US" sz="1600" dirty="0">
              <a:latin typeface="Times New Roman" pitchFamily="18" charset="0"/>
              <a:cs typeface="Times New Roman" pitchFamily="18" charset="0"/>
            </a:endParaRP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9014912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739140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949672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ctr">
              <a:buNone/>
            </a:pPr>
            <a:r>
              <a:rPr lang="en-US" sz="2400" b="1" dirty="0">
                <a:latin typeface="Times New Roman" pitchFamily="18" charset="0"/>
                <a:cs typeface="Times New Roman" pitchFamily="18" charset="0"/>
              </a:rPr>
              <a:t>Component wrapping technology</a:t>
            </a:r>
            <a:endParaRPr lang="en-US" sz="2400" dirty="0">
              <a:latin typeface="Times New Roman" pitchFamily="18" charset="0"/>
              <a:cs typeface="Times New Roman" pitchFamily="18" charset="0"/>
            </a:endParaRPr>
          </a:p>
          <a:p>
            <a:endParaRPr lang="en-US" dirty="0"/>
          </a:p>
        </p:txBody>
      </p:sp>
      <p:sp>
        <p:nvSpPr>
          <p:cNvPr id="3" name="Title 2"/>
          <p:cNvSpPr>
            <a:spLocks noGrp="1"/>
          </p:cNvSpPr>
          <p:nvPr>
            <p:ph type="title"/>
          </p:nvPr>
        </p:nvSpPr>
        <p:spPr/>
        <p:txBody>
          <a:bodyPr/>
          <a:lstStyle/>
          <a:p>
            <a:endParaRPr lang="en-US"/>
          </a:p>
        </p:txBody>
      </p:sp>
      <p:pic>
        <p:nvPicPr>
          <p:cNvPr id="1639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438" y="2590800"/>
            <a:ext cx="5191125"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486141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40000" lnSpcReduction="20000"/>
          </a:bodyPr>
          <a:lstStyle/>
          <a:p>
            <a:pPr marL="109728" indent="0">
              <a:buNone/>
            </a:pPr>
            <a:r>
              <a:rPr lang="en-US" sz="3400" b="1" u="sng" dirty="0">
                <a:latin typeface="Times New Roman" pitchFamily="18" charset="0"/>
                <a:cs typeface="Times New Roman" pitchFamily="18" charset="0"/>
              </a:rPr>
              <a:t>Rapid Application Development (RAD)</a:t>
            </a:r>
          </a:p>
          <a:p>
            <a:endParaRPr lang="en-US" sz="3400" dirty="0">
              <a:latin typeface="Times New Roman" pitchFamily="18" charset="0"/>
              <a:cs typeface="Times New Roman" pitchFamily="18" charset="0"/>
            </a:endParaRPr>
          </a:p>
          <a:p>
            <a:pPr lvl="0"/>
            <a:r>
              <a:rPr lang="en-US" sz="3400" dirty="0">
                <a:latin typeface="Times New Roman" pitchFamily="18" charset="0"/>
                <a:cs typeface="Times New Roman" pitchFamily="18" charset="0"/>
              </a:rPr>
              <a:t>Set of tools &amp; techniques to build application faster than typically possible with traditional </a:t>
            </a:r>
            <a:r>
              <a:rPr lang="en-US" sz="3400" dirty="0" smtClean="0">
                <a:latin typeface="Times New Roman" pitchFamily="18" charset="0"/>
                <a:cs typeface="Times New Roman" pitchFamily="18" charset="0"/>
              </a:rPr>
              <a:t>methods</a:t>
            </a:r>
          </a:p>
          <a:p>
            <a:pPr lvl="0"/>
            <a:endParaRPr lang="en-US" sz="3400" dirty="0">
              <a:latin typeface="Times New Roman" pitchFamily="18" charset="0"/>
              <a:cs typeface="Times New Roman" pitchFamily="18" charset="0"/>
            </a:endParaRPr>
          </a:p>
          <a:p>
            <a:pPr lvl="0"/>
            <a:r>
              <a:rPr lang="en-US" sz="3400" dirty="0">
                <a:latin typeface="Times New Roman" pitchFamily="18" charset="0"/>
                <a:cs typeface="Times New Roman" pitchFamily="18" charset="0"/>
              </a:rPr>
              <a:t>Often used with software prototyping</a:t>
            </a:r>
          </a:p>
          <a:p>
            <a:endParaRPr lang="en-US" sz="3400" dirty="0">
              <a:latin typeface="Times New Roman" pitchFamily="18" charset="0"/>
              <a:cs typeface="Times New Roman" pitchFamily="18" charset="0"/>
            </a:endParaRPr>
          </a:p>
          <a:p>
            <a:pPr lvl="0"/>
            <a:r>
              <a:rPr lang="en-US" sz="3400" dirty="0" err="1" smtClean="0">
                <a:latin typeface="Times New Roman" pitchFamily="18" charset="0"/>
                <a:cs typeface="Times New Roman" pitchFamily="18" charset="0"/>
              </a:rPr>
              <a:t>Iterational</a:t>
            </a:r>
            <a:r>
              <a:rPr lang="en-US" sz="3400" dirty="0" smtClean="0">
                <a:latin typeface="Times New Roman" pitchFamily="18" charset="0"/>
                <a:cs typeface="Times New Roman" pitchFamily="18" charset="0"/>
              </a:rPr>
              <a:t> </a:t>
            </a:r>
            <a:r>
              <a:rPr lang="en-US" sz="3400" dirty="0">
                <a:latin typeface="Times New Roman" pitchFamily="18" charset="0"/>
                <a:cs typeface="Times New Roman" pitchFamily="18" charset="0"/>
              </a:rPr>
              <a:t>development</a:t>
            </a:r>
          </a:p>
          <a:p>
            <a:pPr marL="109728" indent="0">
              <a:buNone/>
            </a:pPr>
            <a:r>
              <a:rPr lang="en-US" sz="3400" dirty="0">
                <a:latin typeface="Times New Roman" pitchFamily="18" charset="0"/>
                <a:cs typeface="Times New Roman" pitchFamily="18" charset="0"/>
              </a:rPr>
              <a:t> </a:t>
            </a:r>
          </a:p>
          <a:p>
            <a:pPr lvl="1"/>
            <a:r>
              <a:rPr lang="en-US" sz="3400" dirty="0">
                <a:latin typeface="Times New Roman" pitchFamily="18" charset="0"/>
                <a:cs typeface="Times New Roman" pitchFamily="18" charset="0"/>
              </a:rPr>
              <a:t>Implement design &amp; user requirements incrementally with tools like Delphi, </a:t>
            </a:r>
            <a:r>
              <a:rPr lang="en-US" sz="3400" dirty="0" err="1">
                <a:latin typeface="Times New Roman" pitchFamily="18" charset="0"/>
                <a:cs typeface="Times New Roman" pitchFamily="18" charset="0"/>
              </a:rPr>
              <a:t>VisualAge</a:t>
            </a:r>
            <a:r>
              <a:rPr lang="en-US" sz="3400" dirty="0">
                <a:latin typeface="Times New Roman" pitchFamily="18" charset="0"/>
                <a:cs typeface="Times New Roman" pitchFamily="18" charset="0"/>
              </a:rPr>
              <a:t>, Visual Basic, or </a:t>
            </a:r>
            <a:r>
              <a:rPr lang="en-US" sz="3400" dirty="0" smtClean="0">
                <a:latin typeface="Times New Roman" pitchFamily="18" charset="0"/>
                <a:cs typeface="Times New Roman" pitchFamily="18" charset="0"/>
              </a:rPr>
              <a:t>PowerBuilder</a:t>
            </a:r>
          </a:p>
          <a:p>
            <a:pPr lvl="1"/>
            <a:endParaRPr lang="en-US" sz="3400" dirty="0">
              <a:latin typeface="Times New Roman" pitchFamily="18" charset="0"/>
              <a:cs typeface="Times New Roman" pitchFamily="18" charset="0"/>
            </a:endParaRPr>
          </a:p>
          <a:p>
            <a:pPr lvl="1"/>
            <a:r>
              <a:rPr lang="en-US" sz="3400" dirty="0">
                <a:latin typeface="Times New Roman" pitchFamily="18" charset="0"/>
                <a:cs typeface="Times New Roman" pitchFamily="18" charset="0"/>
              </a:rPr>
              <a:t>Begins when design completed</a:t>
            </a:r>
          </a:p>
          <a:p>
            <a:pPr marL="109728" indent="0">
              <a:buNone/>
            </a:pPr>
            <a:r>
              <a:rPr lang="en-US" sz="3400" dirty="0">
                <a:latin typeface="Times New Roman" pitchFamily="18" charset="0"/>
                <a:cs typeface="Times New Roman" pitchFamily="18" charset="0"/>
              </a:rPr>
              <a:t> </a:t>
            </a:r>
          </a:p>
          <a:p>
            <a:pPr lvl="2"/>
            <a:r>
              <a:rPr lang="en-US" sz="3400" dirty="0">
                <a:latin typeface="Times New Roman" pitchFamily="18" charset="0"/>
                <a:cs typeface="Times New Roman" pitchFamily="18" charset="0"/>
              </a:rPr>
              <a:t>Do we actually understood problem (analysis) ?</a:t>
            </a:r>
          </a:p>
          <a:p>
            <a:pPr marL="109728" indent="0">
              <a:buNone/>
            </a:pPr>
            <a:r>
              <a:rPr lang="en-US" sz="3400" dirty="0">
                <a:latin typeface="Times New Roman" pitchFamily="18" charset="0"/>
                <a:cs typeface="Times New Roman" pitchFamily="18" charset="0"/>
              </a:rPr>
              <a:t> </a:t>
            </a:r>
          </a:p>
          <a:p>
            <a:pPr lvl="2"/>
            <a:r>
              <a:rPr lang="en-US" sz="3400" dirty="0">
                <a:latin typeface="Times New Roman" pitchFamily="18" charset="0"/>
                <a:cs typeface="Times New Roman" pitchFamily="18" charset="0"/>
              </a:rPr>
              <a:t>Does the system do what it is supposed to do (design) ?</a:t>
            </a:r>
          </a:p>
          <a:p>
            <a:pPr marL="109728" indent="0">
              <a:buNone/>
            </a:pPr>
            <a:r>
              <a:rPr lang="en-US" sz="3400" dirty="0">
                <a:latin typeface="Times New Roman" pitchFamily="18" charset="0"/>
                <a:cs typeface="Times New Roman" pitchFamily="18" charset="0"/>
              </a:rPr>
              <a:t> </a:t>
            </a:r>
          </a:p>
          <a:p>
            <a:pPr lvl="2"/>
            <a:r>
              <a:rPr lang="en-US" sz="3400" dirty="0">
                <a:latin typeface="Times New Roman" pitchFamily="18" charset="0"/>
                <a:cs typeface="Times New Roman" pitchFamily="18" charset="0"/>
              </a:rPr>
              <a:t>Make improvement in each iteration</a:t>
            </a:r>
          </a:p>
          <a:p>
            <a:pPr marL="109728" indent="0">
              <a:buNone/>
            </a:pPr>
            <a:r>
              <a:rPr lang="en-US" sz="2800" dirty="0"/>
              <a:t/>
            </a:r>
            <a:br>
              <a:rPr lang="en-US" sz="2800" dirty="0"/>
            </a:b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81278986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US" sz="1600" b="1" u="sng" dirty="0">
                <a:latin typeface="Times New Roman" pitchFamily="18" charset="0"/>
                <a:cs typeface="Times New Roman" pitchFamily="18" charset="0"/>
              </a:rPr>
              <a:t>Incremental testing</a:t>
            </a:r>
          </a:p>
          <a:p>
            <a:pPr algn="just"/>
            <a:endParaRPr lang="en-US" sz="1600" dirty="0">
              <a:latin typeface="Times New Roman" pitchFamily="18" charset="0"/>
              <a:cs typeface="Times New Roman" pitchFamily="18" charset="0"/>
            </a:endParaRPr>
          </a:p>
          <a:p>
            <a:pPr lvl="0" algn="just"/>
            <a:r>
              <a:rPr lang="en-US" sz="1600" dirty="0">
                <a:latin typeface="Times New Roman" pitchFamily="18" charset="0"/>
                <a:cs typeface="Times New Roman" pitchFamily="18" charset="0"/>
              </a:rPr>
              <a:t>Software development and all of its activities including testing are an iterative process.</a:t>
            </a:r>
          </a:p>
          <a:p>
            <a:pPr marL="109728" indent="0" algn="just">
              <a:buNone/>
            </a:pPr>
            <a:r>
              <a:rPr lang="en-US" sz="1600" dirty="0">
                <a:latin typeface="Times New Roman" pitchFamily="18" charset="0"/>
                <a:cs typeface="Times New Roman" pitchFamily="18" charset="0"/>
              </a:rPr>
              <a:t> </a:t>
            </a:r>
          </a:p>
          <a:p>
            <a:pPr lvl="0" algn="just"/>
            <a:r>
              <a:rPr lang="en-US" sz="1600" dirty="0">
                <a:latin typeface="Times New Roman" pitchFamily="18" charset="0"/>
                <a:cs typeface="Times New Roman" pitchFamily="18" charset="0"/>
              </a:rPr>
              <a:t>Waiting until after development waste money &amp; time</a:t>
            </a:r>
          </a:p>
          <a:p>
            <a:pPr marL="109728" indent="0" algn="just">
              <a:buNone/>
            </a:pPr>
            <a:r>
              <a:rPr lang="en-US" sz="1600" dirty="0">
                <a:latin typeface="Times New Roman" pitchFamily="18" charset="0"/>
                <a:cs typeface="Times New Roman" pitchFamily="18" charset="0"/>
              </a:rPr>
              <a:t> </a:t>
            </a:r>
          </a:p>
          <a:p>
            <a:pPr lvl="0" algn="just"/>
            <a:r>
              <a:rPr lang="en-US" sz="1600" dirty="0">
                <a:latin typeface="Times New Roman" pitchFamily="18" charset="0"/>
                <a:cs typeface="Times New Roman" pitchFamily="18" charset="0"/>
              </a:rPr>
              <a:t>Turning over applications to quality assurance group not helping since they are not included in initial plan</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23588140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pPr marL="109728" indent="0">
              <a:buNone/>
            </a:pPr>
            <a:r>
              <a:rPr lang="en-US" sz="2800" b="1" u="sng" dirty="0">
                <a:latin typeface="Times New Roman" pitchFamily="18" charset="0"/>
                <a:cs typeface="Times New Roman" pitchFamily="18" charset="0"/>
              </a:rPr>
              <a:t>Reusability</a:t>
            </a:r>
          </a:p>
          <a:p>
            <a:endParaRPr lang="en-US" sz="2800" dirty="0">
              <a:latin typeface="Times New Roman" pitchFamily="18" charset="0"/>
              <a:cs typeface="Times New Roman" pitchFamily="18" charset="0"/>
            </a:endParaRPr>
          </a:p>
          <a:p>
            <a:pPr lvl="0" algn="just"/>
            <a:r>
              <a:rPr lang="en-US" sz="2800" dirty="0">
                <a:latin typeface="Times New Roman" pitchFamily="18" charset="0"/>
                <a:cs typeface="Times New Roman" pitchFamily="18" charset="0"/>
              </a:rPr>
              <a:t>Major benefit of Object-oriented approach</a:t>
            </a:r>
          </a:p>
          <a:p>
            <a:pPr marL="109728" indent="0" algn="just">
              <a:buNone/>
            </a:pPr>
            <a:r>
              <a:rPr lang="en-US" sz="2800" dirty="0">
                <a:latin typeface="Times New Roman" pitchFamily="18" charset="0"/>
                <a:cs typeface="Times New Roman" pitchFamily="18" charset="0"/>
              </a:rPr>
              <a:t> </a:t>
            </a:r>
          </a:p>
          <a:p>
            <a:pPr lvl="0" algn="just"/>
            <a:r>
              <a:rPr lang="en-US" sz="2800" dirty="0">
                <a:latin typeface="Times New Roman" pitchFamily="18" charset="0"/>
                <a:cs typeface="Times New Roman" pitchFamily="18" charset="0"/>
              </a:rPr>
              <a:t>For objects to be reusable, much effort must be spent of designing it</a:t>
            </a:r>
          </a:p>
          <a:p>
            <a:pPr marL="109728" indent="0" algn="just">
              <a:buNone/>
            </a:pPr>
            <a:r>
              <a:rPr lang="en-US" sz="2800" dirty="0">
                <a:latin typeface="Times New Roman" pitchFamily="18" charset="0"/>
                <a:cs typeface="Times New Roman" pitchFamily="18" charset="0"/>
              </a:rPr>
              <a:t> </a:t>
            </a:r>
          </a:p>
          <a:p>
            <a:pPr lvl="1" algn="just"/>
            <a:r>
              <a:rPr lang="en-US" sz="2800" dirty="0">
                <a:latin typeface="Times New Roman" pitchFamily="18" charset="0"/>
                <a:cs typeface="Times New Roman" pitchFamily="18" charset="0"/>
              </a:rPr>
              <a:t>Design reusability</a:t>
            </a:r>
          </a:p>
          <a:p>
            <a:pPr marL="109728" indent="0" algn="just">
              <a:buNone/>
            </a:pPr>
            <a:r>
              <a:rPr lang="en-US" sz="2800" dirty="0">
                <a:latin typeface="Times New Roman" pitchFamily="18" charset="0"/>
                <a:cs typeface="Times New Roman" pitchFamily="18" charset="0"/>
              </a:rPr>
              <a:t> </a:t>
            </a:r>
          </a:p>
          <a:p>
            <a:pPr lvl="0" algn="just"/>
            <a:r>
              <a:rPr lang="en-US" sz="2800" dirty="0">
                <a:latin typeface="Times New Roman" pitchFamily="18" charset="0"/>
                <a:cs typeface="Times New Roman" pitchFamily="18" charset="0"/>
              </a:rPr>
              <a:t>Effectively evaluate existing software components</a:t>
            </a:r>
          </a:p>
          <a:p>
            <a:pPr marL="109728" indent="0" algn="just">
              <a:buNone/>
            </a:pPr>
            <a:r>
              <a:rPr lang="en-US" sz="2800" dirty="0">
                <a:latin typeface="Times New Roman" pitchFamily="18" charset="0"/>
                <a:cs typeface="Times New Roman" pitchFamily="18" charset="0"/>
              </a:rPr>
              <a:t> </a:t>
            </a:r>
          </a:p>
          <a:p>
            <a:pPr lvl="1" algn="just"/>
            <a:r>
              <a:rPr lang="en-US" sz="2800" dirty="0">
                <a:latin typeface="Times New Roman" pitchFamily="18" charset="0"/>
                <a:cs typeface="Times New Roman" pitchFamily="18" charset="0"/>
              </a:rPr>
              <a:t>Has my problem been solved ?</a:t>
            </a:r>
          </a:p>
          <a:p>
            <a:pPr marL="109728" indent="0" algn="just">
              <a:buNone/>
            </a:pPr>
            <a:r>
              <a:rPr lang="en-US" sz="2800" dirty="0">
                <a:latin typeface="Times New Roman" pitchFamily="18" charset="0"/>
                <a:cs typeface="Times New Roman" pitchFamily="18" charset="0"/>
              </a:rPr>
              <a:t> </a:t>
            </a:r>
          </a:p>
          <a:p>
            <a:pPr lvl="1" algn="just"/>
            <a:r>
              <a:rPr lang="en-US" sz="2800" dirty="0">
                <a:latin typeface="Times New Roman" pitchFamily="18" charset="0"/>
                <a:cs typeface="Times New Roman" pitchFamily="18" charset="0"/>
              </a:rPr>
              <a:t>Has my problem been partially solved ?</a:t>
            </a:r>
          </a:p>
          <a:p>
            <a:pPr marL="109728" indent="0" algn="just">
              <a:buNone/>
            </a:pPr>
            <a:r>
              <a:rPr lang="en-US" sz="2800" dirty="0">
                <a:latin typeface="Times New Roman" pitchFamily="18" charset="0"/>
                <a:cs typeface="Times New Roman" pitchFamily="18" charset="0"/>
              </a:rPr>
              <a:t> </a:t>
            </a:r>
          </a:p>
          <a:p>
            <a:pPr lvl="1" algn="just"/>
            <a:r>
              <a:rPr lang="en-US" sz="2800" dirty="0">
                <a:latin typeface="Times New Roman" pitchFamily="18" charset="0"/>
                <a:cs typeface="Times New Roman" pitchFamily="18" charset="0"/>
              </a:rPr>
              <a:t>What has been done before to solve problem similar to this one ?</a:t>
            </a:r>
          </a:p>
          <a:p>
            <a:pPr marL="109728" indent="0">
              <a:buNone/>
            </a:pPr>
            <a:r>
              <a:rPr lang="en-US" sz="2800" dirty="0">
                <a:latin typeface="Times New Roman" pitchFamily="18" charset="0"/>
                <a:cs typeface="Times New Roman" pitchFamily="18" charset="0"/>
              </a:rPr>
              <a:t> </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18992063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55000" lnSpcReduction="20000"/>
          </a:bodyPr>
          <a:lstStyle/>
          <a:p>
            <a:pPr marL="109728" lvl="0" indent="0">
              <a:lnSpc>
                <a:spcPct val="170000"/>
              </a:lnSpc>
              <a:buNone/>
            </a:pPr>
            <a:r>
              <a:rPr lang="en-US" sz="3600" b="1" u="sng" dirty="0" smtClean="0">
                <a:latin typeface="Times New Roman" pitchFamily="18" charset="0"/>
                <a:cs typeface="Times New Roman" pitchFamily="18" charset="0"/>
              </a:rPr>
              <a:t>Need</a:t>
            </a:r>
            <a:endParaRPr lang="en-US" sz="3600" b="1" u="sng" dirty="0">
              <a:latin typeface="Times New Roman" pitchFamily="18" charset="0"/>
              <a:cs typeface="Times New Roman" pitchFamily="18" charset="0"/>
            </a:endParaRPr>
          </a:p>
          <a:p>
            <a:pPr>
              <a:lnSpc>
                <a:spcPct val="170000"/>
              </a:lnSpc>
            </a:pPr>
            <a:endParaRPr lang="en-US" sz="2900" dirty="0">
              <a:latin typeface="Times New Roman" pitchFamily="18" charset="0"/>
              <a:cs typeface="Times New Roman" pitchFamily="18" charset="0"/>
            </a:endParaRPr>
          </a:p>
          <a:p>
            <a:pPr lvl="1">
              <a:lnSpc>
                <a:spcPct val="170000"/>
              </a:lnSpc>
            </a:pPr>
            <a:r>
              <a:rPr lang="en-US" sz="2900" dirty="0">
                <a:latin typeface="Times New Roman" pitchFamily="18" charset="0"/>
                <a:cs typeface="Times New Roman" pitchFamily="18" charset="0"/>
              </a:rPr>
              <a:t>detailed summary info about existing software components</a:t>
            </a:r>
          </a:p>
          <a:p>
            <a:pPr marL="109728" indent="0">
              <a:lnSpc>
                <a:spcPct val="170000"/>
              </a:lnSpc>
              <a:buNone/>
            </a:pPr>
            <a:r>
              <a:rPr lang="en-US" sz="2900" dirty="0">
                <a:latin typeface="Times New Roman" pitchFamily="18" charset="0"/>
                <a:cs typeface="Times New Roman" pitchFamily="18" charset="0"/>
              </a:rPr>
              <a:t> </a:t>
            </a:r>
          </a:p>
          <a:p>
            <a:pPr lvl="1">
              <a:lnSpc>
                <a:spcPct val="170000"/>
              </a:lnSpc>
            </a:pPr>
            <a:r>
              <a:rPr lang="en-US" sz="2900" dirty="0">
                <a:latin typeface="Times New Roman" pitchFamily="18" charset="0"/>
                <a:cs typeface="Times New Roman" pitchFamily="18" charset="0"/>
              </a:rPr>
              <a:t>Some kind of search mechanism</a:t>
            </a:r>
          </a:p>
          <a:p>
            <a:pPr marL="109728" indent="0">
              <a:lnSpc>
                <a:spcPct val="170000"/>
              </a:lnSpc>
              <a:buNone/>
            </a:pPr>
            <a:r>
              <a:rPr lang="en-US" sz="2900" dirty="0">
                <a:latin typeface="Times New Roman" pitchFamily="18" charset="0"/>
                <a:cs typeface="Times New Roman" pitchFamily="18" charset="0"/>
              </a:rPr>
              <a:t> </a:t>
            </a:r>
          </a:p>
          <a:p>
            <a:pPr lvl="2">
              <a:lnSpc>
                <a:spcPct val="170000"/>
              </a:lnSpc>
            </a:pPr>
            <a:r>
              <a:rPr lang="en-US" sz="2900" dirty="0">
                <a:latin typeface="Times New Roman" pitchFamily="18" charset="0"/>
                <a:cs typeface="Times New Roman" pitchFamily="18" charset="0"/>
              </a:rPr>
              <a:t>Define candidate object simply</a:t>
            </a:r>
          </a:p>
          <a:p>
            <a:pPr marL="109728" indent="0">
              <a:lnSpc>
                <a:spcPct val="170000"/>
              </a:lnSpc>
              <a:buNone/>
            </a:pPr>
            <a:r>
              <a:rPr lang="en-US" sz="2900" dirty="0">
                <a:latin typeface="Times New Roman" pitchFamily="18" charset="0"/>
                <a:cs typeface="Times New Roman" pitchFamily="18" charset="0"/>
              </a:rPr>
              <a:t> </a:t>
            </a:r>
          </a:p>
          <a:p>
            <a:pPr lvl="2">
              <a:lnSpc>
                <a:spcPct val="170000"/>
              </a:lnSpc>
            </a:pPr>
            <a:r>
              <a:rPr lang="en-US" sz="2900" dirty="0">
                <a:latin typeface="Times New Roman" pitchFamily="18" charset="0"/>
                <a:cs typeface="Times New Roman" pitchFamily="18" charset="0"/>
              </a:rPr>
              <a:t>Generate broadly/narrowly defined query</a:t>
            </a:r>
          </a:p>
          <a:p>
            <a:pPr marL="109728" indent="0">
              <a:lnSpc>
                <a:spcPct val="170000"/>
              </a:lnSpc>
              <a:buNone/>
            </a:pPr>
            <a:r>
              <a:rPr lang="en-US" sz="2900" dirty="0">
                <a:latin typeface="Times New Roman" pitchFamily="18" charset="0"/>
                <a:cs typeface="Times New Roman" pitchFamily="18" charset="0"/>
              </a:rPr>
              <a:t> </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3091120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lnSpc>
                <a:spcPct val="170000"/>
              </a:lnSpc>
              <a:buNone/>
            </a:pPr>
            <a:r>
              <a:rPr lang="en-US" sz="1800" b="1" u="sng" dirty="0">
                <a:latin typeface="Times New Roman" pitchFamily="18" charset="0"/>
                <a:cs typeface="Times New Roman" pitchFamily="18" charset="0"/>
              </a:rPr>
              <a:t>Reuse </a:t>
            </a:r>
            <a:r>
              <a:rPr lang="en-US" sz="1800" b="1" u="sng" dirty="0" smtClean="0">
                <a:latin typeface="Times New Roman" pitchFamily="18" charset="0"/>
                <a:cs typeface="Times New Roman" pitchFamily="18" charset="0"/>
              </a:rPr>
              <a:t>Strategy</a:t>
            </a:r>
            <a:endParaRPr lang="en-US" sz="1800" dirty="0">
              <a:latin typeface="Times New Roman" pitchFamily="18" charset="0"/>
              <a:cs typeface="Times New Roman" pitchFamily="18" charset="0"/>
            </a:endParaRPr>
          </a:p>
          <a:p>
            <a:pPr lvl="0" algn="just">
              <a:lnSpc>
                <a:spcPct val="170000"/>
              </a:lnSpc>
            </a:pPr>
            <a:r>
              <a:rPr lang="en-US" sz="1800" dirty="0">
                <a:latin typeface="Times New Roman" pitchFamily="18" charset="0"/>
                <a:cs typeface="Times New Roman" pitchFamily="18" charset="0"/>
              </a:rPr>
              <a:t>Information hiding</a:t>
            </a:r>
          </a:p>
          <a:p>
            <a:pPr lvl="0" algn="just">
              <a:lnSpc>
                <a:spcPct val="170000"/>
              </a:lnSpc>
            </a:pPr>
            <a:r>
              <a:rPr lang="en-US" sz="1800" dirty="0">
                <a:latin typeface="Times New Roman" pitchFamily="18" charset="0"/>
                <a:cs typeface="Times New Roman" pitchFamily="18" charset="0"/>
              </a:rPr>
              <a:t>Conformance to naming standards</a:t>
            </a:r>
          </a:p>
          <a:p>
            <a:pPr lvl="0" algn="just">
              <a:lnSpc>
                <a:spcPct val="170000"/>
              </a:lnSpc>
            </a:pPr>
            <a:r>
              <a:rPr lang="en-US" sz="1800" dirty="0">
                <a:latin typeface="Times New Roman" pitchFamily="18" charset="0"/>
                <a:cs typeface="Times New Roman" pitchFamily="18" charset="0"/>
              </a:rPr>
              <a:t>Creation &amp; administration of an object repository</a:t>
            </a:r>
          </a:p>
          <a:p>
            <a:pPr lvl="0" algn="just">
              <a:lnSpc>
                <a:spcPct val="170000"/>
              </a:lnSpc>
            </a:pPr>
            <a:r>
              <a:rPr lang="en-US" sz="1800" dirty="0">
                <a:latin typeface="Times New Roman" pitchFamily="18" charset="0"/>
                <a:cs typeface="Times New Roman" pitchFamily="18" charset="0"/>
              </a:rPr>
              <a:t>Encouragement by strategic management of reuse as opposed to constant redevelopment</a:t>
            </a:r>
          </a:p>
          <a:p>
            <a:pPr lvl="0" algn="just">
              <a:lnSpc>
                <a:spcPct val="170000"/>
              </a:lnSpc>
            </a:pPr>
            <a:r>
              <a:rPr lang="en-US" sz="1800" dirty="0">
                <a:latin typeface="Times New Roman" pitchFamily="18" charset="0"/>
                <a:cs typeface="Times New Roman" pitchFamily="18" charset="0"/>
              </a:rPr>
              <a:t>Establish target for % of object in project to be reuse</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416629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buNone/>
            </a:pPr>
            <a:r>
              <a:rPr lang="en-US" sz="1800" b="1" u="sng" dirty="0" smtClean="0">
                <a:latin typeface="Times New Roman" pitchFamily="18" charset="0"/>
                <a:cs typeface="Times New Roman" pitchFamily="18" charset="0"/>
              </a:rPr>
              <a:t>The </a:t>
            </a:r>
            <a:r>
              <a:rPr lang="en-US" sz="1800" b="1" u="sng" dirty="0">
                <a:latin typeface="Times New Roman" pitchFamily="18" charset="0"/>
                <a:cs typeface="Times New Roman" pitchFamily="18" charset="0"/>
              </a:rPr>
              <a:t>SW </a:t>
            </a:r>
            <a:r>
              <a:rPr lang="en-US" sz="1800" b="1" u="sng" dirty="0" smtClean="0">
                <a:latin typeface="Times New Roman" pitchFamily="18" charset="0"/>
                <a:cs typeface="Times New Roman" pitchFamily="18" charset="0"/>
              </a:rPr>
              <a:t>Development Process</a:t>
            </a:r>
            <a:r>
              <a:rPr lang="en-US" sz="1800" u="sng" dirty="0" smtClean="0">
                <a:latin typeface="Times New Roman" pitchFamily="18" charset="0"/>
                <a:cs typeface="Times New Roman" pitchFamily="18" charset="0"/>
              </a:rPr>
              <a:t> </a:t>
            </a:r>
            <a:r>
              <a:rPr lang="en-US" sz="1800" u="sng" dirty="0" smtClean="0">
                <a:latin typeface="Times New Roman" pitchFamily="18" charset="0"/>
                <a:cs typeface="Times New Roman" pitchFamily="18" charset="0"/>
              </a:rPr>
              <a:t>:</a:t>
            </a:r>
          </a:p>
          <a:p>
            <a:endParaRPr lang="en-US" sz="1800" u="sng" dirty="0" smtClean="0">
              <a:latin typeface="Times New Roman" pitchFamily="18" charset="0"/>
              <a:cs typeface="Times New Roman" pitchFamily="18" charset="0"/>
            </a:endParaRPr>
          </a:p>
          <a:p>
            <a:pPr lvl="1">
              <a:lnSpc>
                <a:spcPct val="150000"/>
              </a:lnSpc>
            </a:pPr>
            <a:r>
              <a:rPr lang="en-US" sz="1800" dirty="0">
                <a:latin typeface="Times New Roman" pitchFamily="18" charset="0"/>
                <a:cs typeface="Times New Roman" pitchFamily="18" charset="0"/>
              </a:rPr>
              <a:t>System development can be viewed as a process</a:t>
            </a:r>
          </a:p>
          <a:p>
            <a:pPr lvl="1">
              <a:lnSpc>
                <a:spcPct val="150000"/>
              </a:lnSpc>
            </a:pPr>
            <a:r>
              <a:rPr lang="en-US" sz="1800" u="sng" dirty="0">
                <a:latin typeface="Times New Roman" pitchFamily="18" charset="0"/>
                <a:cs typeface="Times New Roman" pitchFamily="18" charset="0"/>
              </a:rPr>
              <a:t>Development</a:t>
            </a:r>
            <a:r>
              <a:rPr lang="en-US" sz="1800" dirty="0">
                <a:latin typeface="Times New Roman" pitchFamily="18" charset="0"/>
                <a:cs typeface="Times New Roman" pitchFamily="18" charset="0"/>
              </a:rPr>
              <a:t> = is a process of change, refinement, transformation, or addition to the existing product</a:t>
            </a:r>
          </a:p>
          <a:p>
            <a:pPr lvl="1">
              <a:lnSpc>
                <a:spcPct val="150000"/>
              </a:lnSpc>
            </a:pPr>
            <a:r>
              <a:rPr lang="en-US" sz="1800" dirty="0">
                <a:latin typeface="Times New Roman" pitchFamily="18" charset="0"/>
                <a:cs typeface="Times New Roman" pitchFamily="18" charset="0"/>
              </a:rPr>
              <a:t>Generally, the SW development process can be viewed as a series of transformations, where the output of one transformation becomes the input of the subsequent transformation. Refer figure 1 </a:t>
            </a: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p>
            <a:pPr lvl="1">
              <a:lnSpc>
                <a:spcPct val="150000"/>
              </a:lnSpc>
            </a:pPr>
            <a:r>
              <a:rPr lang="en-US" sz="1800" dirty="0">
                <a:latin typeface="Times New Roman" pitchFamily="18" charset="0"/>
                <a:cs typeface="Times New Roman" pitchFamily="18" charset="0"/>
              </a:rPr>
              <a:t>Figure 1 : SW process reflecting transformation from needs to a SW product that satisfies those needs</a:t>
            </a:r>
          </a:p>
          <a:p>
            <a:endParaRPr lang="en-US" sz="16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25286095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1533525"/>
            <a:ext cx="5143500"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37914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2">
              <a:lnSpc>
                <a:spcPct val="150000"/>
              </a:lnSpc>
            </a:pPr>
            <a:r>
              <a:rPr lang="en-US" sz="1700" u="sng" dirty="0">
                <a:latin typeface="Times New Roman" pitchFamily="18" charset="0"/>
                <a:cs typeface="Times New Roman" pitchFamily="18" charset="0"/>
              </a:rPr>
              <a:t>Transformation 1 (analysis)</a:t>
            </a:r>
            <a:r>
              <a:rPr lang="en-US" sz="1700" dirty="0">
                <a:latin typeface="Times New Roman" pitchFamily="18" charset="0"/>
                <a:cs typeface="Times New Roman" pitchFamily="18" charset="0"/>
              </a:rPr>
              <a:t> – translates the user’s needs into system requirements &amp; responsibilities</a:t>
            </a:r>
          </a:p>
          <a:p>
            <a:pPr lvl="2">
              <a:lnSpc>
                <a:spcPct val="150000"/>
              </a:lnSpc>
            </a:pPr>
            <a:r>
              <a:rPr lang="en-US" sz="1700" u="sng" dirty="0">
                <a:latin typeface="Times New Roman" pitchFamily="18" charset="0"/>
                <a:cs typeface="Times New Roman" pitchFamily="18" charset="0"/>
              </a:rPr>
              <a:t>Transformation 2 (design)</a:t>
            </a:r>
            <a:r>
              <a:rPr lang="en-US" sz="1700" dirty="0">
                <a:latin typeface="Times New Roman" pitchFamily="18" charset="0"/>
                <a:cs typeface="Times New Roman" pitchFamily="18" charset="0"/>
              </a:rPr>
              <a:t> – begins with a problem statement and ends with a detailed design that can be transformed into an operational system</a:t>
            </a:r>
          </a:p>
          <a:p>
            <a:pPr lvl="2">
              <a:lnSpc>
                <a:spcPct val="150000"/>
              </a:lnSpc>
            </a:pPr>
            <a:r>
              <a:rPr lang="en-US" sz="1700" u="sng" dirty="0">
                <a:latin typeface="Times New Roman" pitchFamily="18" charset="0"/>
                <a:cs typeface="Times New Roman" pitchFamily="18" charset="0"/>
              </a:rPr>
              <a:t>Transformation 3 (implementation)</a:t>
            </a:r>
            <a:r>
              <a:rPr lang="en-US" sz="1700" dirty="0">
                <a:latin typeface="Times New Roman" pitchFamily="18" charset="0"/>
                <a:cs typeface="Times New Roman" pitchFamily="18" charset="0"/>
              </a:rPr>
              <a:t> – refines the detailed design into the system deployment that will satisfy the user’s needs</a:t>
            </a:r>
          </a:p>
          <a:p>
            <a:pPr lvl="1">
              <a:lnSpc>
                <a:spcPct val="150000"/>
              </a:lnSpc>
            </a:pPr>
            <a:r>
              <a:rPr lang="en-US" sz="1700" dirty="0">
                <a:latin typeface="Times New Roman" pitchFamily="18" charset="0"/>
                <a:cs typeface="Times New Roman" pitchFamily="18" charset="0"/>
              </a:rPr>
              <a:t>The emphasis on the analysis &amp; design aspects of the SW life cycle, is intended to promote </a:t>
            </a:r>
            <a:r>
              <a:rPr lang="en-US" sz="1700" i="1" u="sng" dirty="0">
                <a:latin typeface="Times New Roman" pitchFamily="18" charset="0"/>
                <a:cs typeface="Times New Roman" pitchFamily="18" charset="0"/>
              </a:rPr>
              <a:t>building high-quality SW</a:t>
            </a:r>
            <a:r>
              <a:rPr lang="en-US" sz="1700" i="1" dirty="0">
                <a:latin typeface="Times New Roman" pitchFamily="18" charset="0"/>
                <a:cs typeface="Times New Roman" pitchFamily="18" charset="0"/>
              </a:rPr>
              <a:t> </a:t>
            </a:r>
            <a:r>
              <a:rPr lang="en-US" sz="1700" dirty="0">
                <a:latin typeface="Times New Roman" pitchFamily="18" charset="0"/>
                <a:cs typeface="Times New Roman" pitchFamily="18" charset="0"/>
              </a:rPr>
              <a:t>(meeting the specifications and being adaptable for change )</a:t>
            </a:r>
          </a:p>
          <a:p>
            <a:pPr marL="109728" indent="0">
              <a:buNone/>
            </a:pPr>
            <a:endParaRPr lang="en-US" sz="1700" dirty="0">
              <a:latin typeface="Times New Roman" pitchFamily="18" charset="0"/>
              <a:cs typeface="Times New Roman" pitchFamily="18" charset="0"/>
            </a:endParaRPr>
          </a:p>
          <a:p>
            <a:pPr marL="109728" indent="0">
              <a:buNone/>
            </a:pPr>
            <a:r>
              <a:rPr lang="en-US" sz="2800" dirty="0"/>
              <a:t> </a:t>
            </a:r>
            <a:endParaRPr lang="en-US" sz="2400" dirty="0"/>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50946943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a:p>
          <a:p>
            <a:endParaRPr lang="en-US" dirty="0" smtClean="0"/>
          </a:p>
          <a:p>
            <a:endParaRPr lang="en-US" dirty="0"/>
          </a:p>
          <a:p>
            <a:pPr marL="109728" indent="0">
              <a:buNone/>
            </a:pPr>
            <a:r>
              <a:rPr lang="en-US" dirty="0" smtClean="0"/>
              <a:t>                            THANK YOU</a:t>
            </a: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8300291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sz="1600" dirty="0">
                <a:latin typeface="Times New Roman" pitchFamily="18" charset="0"/>
                <a:cs typeface="Times New Roman" pitchFamily="18" charset="0"/>
              </a:rPr>
              <a:t>The term cohesion is used to indicate the degree to which a class has a single, well-focused purpose</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The more focused a class is, the higher its cohesiveness, which is a good thing</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The key benefit of high cohesion is that such classes are typically much easier to maintain than classes with low cohesion</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Another benefit of high cohesion is that classes with a well-focused purpose tend to be more reusable than other classes</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r>
              <a:rPr lang="en-US" sz="1600" b="1" dirty="0">
                <a:latin typeface="Times New Roman" pitchFamily="18" charset="0"/>
                <a:cs typeface="Times New Roman" pitchFamily="18" charset="0"/>
              </a:rPr>
              <a:t>In summary, loose coupling and high cohesion are desirable, whereas tight coupling and less cohesion can lead you to problems in the long run.</a:t>
            </a:r>
            <a:r>
              <a:rPr lang="en-US" sz="1600" dirty="0">
                <a:latin typeface="Times New Roman" pitchFamily="18" charset="0"/>
                <a:cs typeface="Times New Roman" pitchFamily="18" charset="0"/>
              </a:rPr>
              <a:t> </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3963236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ctr">
              <a:buNone/>
            </a:pPr>
            <a:r>
              <a:rPr lang="en-US" sz="1700" b="1" dirty="0">
                <a:latin typeface="Times New Roman" pitchFamily="18" charset="0"/>
                <a:cs typeface="Times New Roman" pitchFamily="18" charset="0"/>
              </a:rPr>
              <a:t>Advantages of object oriented software </a:t>
            </a:r>
            <a:r>
              <a:rPr lang="en-US" sz="1700" b="1" dirty="0" smtClean="0">
                <a:latin typeface="Times New Roman" pitchFamily="18" charset="0"/>
                <a:cs typeface="Times New Roman" pitchFamily="18" charset="0"/>
              </a:rPr>
              <a:t>development</a:t>
            </a:r>
          </a:p>
          <a:p>
            <a:pPr marL="109728" indent="0" algn="ctr">
              <a:buNone/>
            </a:pPr>
            <a:endParaRPr lang="en-US" sz="1700" dirty="0">
              <a:latin typeface="Times New Roman" pitchFamily="18" charset="0"/>
              <a:cs typeface="Times New Roman" pitchFamily="18" charset="0"/>
            </a:endParaRPr>
          </a:p>
          <a:p>
            <a:pPr algn="just">
              <a:lnSpc>
                <a:spcPct val="150000"/>
              </a:lnSpc>
            </a:pPr>
            <a:r>
              <a:rPr lang="en-US" sz="1700" dirty="0">
                <a:latin typeface="Times New Roman" pitchFamily="18" charset="0"/>
                <a:cs typeface="Times New Roman" pitchFamily="18" charset="0"/>
              </a:rPr>
              <a:t>Some of the advantages of object oriented software development are:</a:t>
            </a:r>
          </a:p>
          <a:p>
            <a:pPr lvl="0" algn="just">
              <a:lnSpc>
                <a:spcPct val="150000"/>
              </a:lnSpc>
            </a:pPr>
            <a:r>
              <a:rPr lang="en-US" sz="1700" dirty="0">
                <a:latin typeface="Times New Roman" pitchFamily="18" charset="0"/>
                <a:cs typeface="Times New Roman" pitchFamily="18" charset="0"/>
              </a:rPr>
              <a:t>Less maintenance cost mostly because it is modular.</a:t>
            </a:r>
          </a:p>
          <a:p>
            <a:pPr lvl="0" algn="just">
              <a:lnSpc>
                <a:spcPct val="150000"/>
              </a:lnSpc>
            </a:pPr>
            <a:r>
              <a:rPr lang="en-US" sz="1700" dirty="0">
                <a:latin typeface="Times New Roman" pitchFamily="18" charset="0"/>
                <a:cs typeface="Times New Roman" pitchFamily="18" charset="0"/>
              </a:rPr>
              <a:t>Better code reusability due to features such as inheritance and hence faster development.</a:t>
            </a:r>
          </a:p>
          <a:p>
            <a:pPr lvl="0" algn="just">
              <a:lnSpc>
                <a:spcPct val="150000"/>
              </a:lnSpc>
            </a:pPr>
            <a:r>
              <a:rPr lang="en-US" sz="1700" dirty="0">
                <a:latin typeface="Times New Roman" pitchFamily="18" charset="0"/>
                <a:cs typeface="Times New Roman" pitchFamily="18" charset="0"/>
              </a:rPr>
              <a:t>Improved code reliability and flexibility</a:t>
            </a:r>
          </a:p>
          <a:p>
            <a:pPr lvl="0" algn="just">
              <a:lnSpc>
                <a:spcPct val="150000"/>
              </a:lnSpc>
            </a:pPr>
            <a:r>
              <a:rPr lang="en-US" sz="1700" dirty="0">
                <a:latin typeface="Times New Roman" pitchFamily="18" charset="0"/>
                <a:cs typeface="Times New Roman" pitchFamily="18" charset="0"/>
              </a:rPr>
              <a:t>Easy to understand due to </a:t>
            </a:r>
            <a:r>
              <a:rPr lang="en-US" sz="1700" dirty="0" err="1">
                <a:latin typeface="Times New Roman" pitchFamily="18" charset="0"/>
                <a:cs typeface="Times New Roman" pitchFamily="18" charset="0"/>
              </a:rPr>
              <a:t>realworld</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modelling</a:t>
            </a:r>
            <a:r>
              <a:rPr lang="en-US" sz="1700" dirty="0">
                <a:latin typeface="Times New Roman" pitchFamily="18" charset="0"/>
                <a:cs typeface="Times New Roman" pitchFamily="18" charset="0"/>
              </a:rPr>
              <a:t>.</a:t>
            </a:r>
          </a:p>
          <a:p>
            <a:pPr lvl="0" algn="just">
              <a:lnSpc>
                <a:spcPct val="150000"/>
              </a:lnSpc>
            </a:pPr>
            <a:r>
              <a:rPr lang="en-US" sz="1700" dirty="0">
                <a:latin typeface="Times New Roman" pitchFamily="18" charset="0"/>
                <a:cs typeface="Times New Roman" pitchFamily="18" charset="0"/>
              </a:rPr>
              <a:t>Better abstraction at object level.</a:t>
            </a:r>
          </a:p>
          <a:p>
            <a:pPr lvl="0" algn="just">
              <a:lnSpc>
                <a:spcPct val="150000"/>
              </a:lnSpc>
            </a:pPr>
            <a:r>
              <a:rPr lang="en-US" sz="1700" dirty="0">
                <a:latin typeface="Times New Roman" pitchFamily="18" charset="0"/>
                <a:cs typeface="Times New Roman" pitchFamily="18" charset="0"/>
              </a:rPr>
              <a:t>Reduced complexity during the transitions from one development phase to another.</a:t>
            </a:r>
          </a:p>
          <a:p>
            <a:pPr algn="just">
              <a:lnSpc>
                <a:spcPct val="150000"/>
              </a:lnSpc>
            </a:pP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4961191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109728" indent="0" algn="ctr">
              <a:buNone/>
            </a:pPr>
            <a:r>
              <a:rPr lang="en-US" sz="1900" b="1" dirty="0">
                <a:latin typeface="Times New Roman" pitchFamily="18" charset="0"/>
                <a:cs typeface="Times New Roman" pitchFamily="18" charset="0"/>
              </a:rPr>
              <a:t>Object Oriented System Development Methodology</a:t>
            </a:r>
            <a:r>
              <a:rPr lang="en-US" sz="1900" b="1" dirty="0" smtClean="0">
                <a:latin typeface="Times New Roman" pitchFamily="18" charset="0"/>
                <a:cs typeface="Times New Roman" pitchFamily="18" charset="0"/>
              </a:rPr>
              <a:t>:</a:t>
            </a:r>
          </a:p>
          <a:p>
            <a:pPr marL="109728" indent="0" algn="just">
              <a:buNone/>
            </a:pPr>
            <a:endParaRPr lang="en-US" sz="1900" dirty="0">
              <a:latin typeface="Times New Roman" pitchFamily="18" charset="0"/>
              <a:cs typeface="Times New Roman" pitchFamily="18" charset="0"/>
            </a:endParaRPr>
          </a:p>
          <a:p>
            <a:pPr algn="just"/>
            <a:r>
              <a:rPr lang="en-US" sz="1900" dirty="0">
                <a:latin typeface="Times New Roman" pitchFamily="18" charset="0"/>
                <a:cs typeface="Times New Roman" pitchFamily="18" charset="0"/>
              </a:rPr>
              <a:t>Object Oriented Methodology (OOM) is a system development approach encouraging and facilitating re-use of software components. </a:t>
            </a:r>
            <a:endParaRPr lang="en-US" sz="1900" dirty="0" smtClean="0">
              <a:latin typeface="Times New Roman" pitchFamily="18" charset="0"/>
              <a:cs typeface="Times New Roman" pitchFamily="18" charset="0"/>
            </a:endParaRPr>
          </a:p>
          <a:p>
            <a:pPr algn="just"/>
            <a:endParaRPr lang="en-US" sz="1900" dirty="0">
              <a:latin typeface="Times New Roman" pitchFamily="18" charset="0"/>
              <a:cs typeface="Times New Roman" pitchFamily="18" charset="0"/>
            </a:endParaRPr>
          </a:p>
          <a:p>
            <a:pPr algn="just"/>
            <a:r>
              <a:rPr lang="en-US" sz="1900" dirty="0" smtClean="0">
                <a:latin typeface="Times New Roman" pitchFamily="18" charset="0"/>
                <a:cs typeface="Times New Roman" pitchFamily="18" charset="0"/>
              </a:rPr>
              <a:t>With </a:t>
            </a:r>
            <a:r>
              <a:rPr lang="en-US" sz="1900" dirty="0">
                <a:latin typeface="Times New Roman" pitchFamily="18" charset="0"/>
                <a:cs typeface="Times New Roman" pitchFamily="18" charset="0"/>
              </a:rPr>
              <a:t>this methodology, a computer system can be developed on a component basis which enables the effective re-use of existing components and facilitates the sharing of its components by other systems</a:t>
            </a:r>
            <a:r>
              <a:rPr lang="en-US" sz="1900" dirty="0" smtClean="0">
                <a:latin typeface="Times New Roman" pitchFamily="18" charset="0"/>
                <a:cs typeface="Times New Roman" pitchFamily="18" charset="0"/>
              </a:rPr>
              <a:t>.</a:t>
            </a:r>
          </a:p>
          <a:p>
            <a:pPr algn="just"/>
            <a:endParaRPr lang="en-US" sz="1900" dirty="0">
              <a:latin typeface="Times New Roman" pitchFamily="18" charset="0"/>
              <a:cs typeface="Times New Roman" pitchFamily="18" charset="0"/>
            </a:endParaRPr>
          </a:p>
          <a:p>
            <a:pPr algn="just"/>
            <a:r>
              <a:rPr lang="en-US" sz="1900" dirty="0" smtClean="0">
                <a:latin typeface="Times New Roman" pitchFamily="18" charset="0"/>
                <a:cs typeface="Times New Roman" pitchFamily="18" charset="0"/>
              </a:rPr>
              <a:t>Object </a:t>
            </a:r>
            <a:r>
              <a:rPr lang="en-US" sz="1900" dirty="0">
                <a:latin typeface="Times New Roman" pitchFamily="18" charset="0"/>
                <a:cs typeface="Times New Roman" pitchFamily="18" charset="0"/>
              </a:rPr>
              <a:t>oriented systems development methodology develops software by building </a:t>
            </a:r>
            <a:r>
              <a:rPr lang="en-US" sz="1900" dirty="0" smtClean="0">
                <a:latin typeface="Times New Roman" pitchFamily="18" charset="0"/>
                <a:cs typeface="Times New Roman" pitchFamily="18" charset="0"/>
              </a:rPr>
              <a:t>objects that </a:t>
            </a:r>
            <a:r>
              <a:rPr lang="en-US" sz="1900" dirty="0">
                <a:latin typeface="Times New Roman" pitchFamily="18" charset="0"/>
                <a:cs typeface="Times New Roman" pitchFamily="18" charset="0"/>
              </a:rPr>
              <a:t>can be easily replaced , modified and reused</a:t>
            </a:r>
            <a:r>
              <a:rPr lang="en-US" sz="1900" dirty="0" smtClean="0">
                <a:latin typeface="Times New Roman" pitchFamily="18" charset="0"/>
                <a:cs typeface="Times New Roman" pitchFamily="18" charset="0"/>
              </a:rPr>
              <a:t>.</a:t>
            </a:r>
          </a:p>
          <a:p>
            <a:pPr algn="just"/>
            <a:endParaRPr lang="en-US" sz="1900" dirty="0">
              <a:latin typeface="Times New Roman" pitchFamily="18" charset="0"/>
              <a:cs typeface="Times New Roman" pitchFamily="18" charset="0"/>
            </a:endParaRPr>
          </a:p>
          <a:p>
            <a:pPr algn="just"/>
            <a:r>
              <a:rPr lang="en-US" sz="1900" dirty="0" smtClean="0">
                <a:latin typeface="Times New Roman" pitchFamily="18" charset="0"/>
                <a:cs typeface="Times New Roman" pitchFamily="18" charset="0"/>
              </a:rPr>
              <a:t> </a:t>
            </a:r>
            <a:r>
              <a:rPr lang="en-US" sz="1900" dirty="0">
                <a:latin typeface="Times New Roman" pitchFamily="18" charset="0"/>
                <a:cs typeface="Times New Roman" pitchFamily="18" charset="0"/>
              </a:rPr>
              <a:t>It is a system of cooperative and collaborating objects</a:t>
            </a:r>
            <a:r>
              <a:rPr lang="en-US" sz="1900" dirty="0" smtClean="0">
                <a:latin typeface="Times New Roman" pitchFamily="18" charset="0"/>
                <a:cs typeface="Times New Roman" pitchFamily="18" charset="0"/>
              </a:rPr>
              <a:t>.</a:t>
            </a:r>
          </a:p>
          <a:p>
            <a:pPr algn="just"/>
            <a:endParaRPr lang="en-US" sz="1900" dirty="0">
              <a:latin typeface="Times New Roman" pitchFamily="18" charset="0"/>
              <a:cs typeface="Times New Roman" pitchFamily="18" charset="0"/>
            </a:endParaRPr>
          </a:p>
          <a:p>
            <a:pPr algn="just"/>
            <a:r>
              <a:rPr lang="en-US" sz="1900" dirty="0" smtClean="0">
                <a:latin typeface="Times New Roman" pitchFamily="18" charset="0"/>
                <a:cs typeface="Times New Roman" pitchFamily="18" charset="0"/>
              </a:rPr>
              <a:t> </a:t>
            </a:r>
            <a:r>
              <a:rPr lang="en-US" sz="1900" dirty="0">
                <a:latin typeface="Times New Roman" pitchFamily="18" charset="0"/>
                <a:cs typeface="Times New Roman" pitchFamily="18" charset="0"/>
              </a:rPr>
              <a:t>Each objects has attributes (data) and methods (functions).</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5840825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ctr">
              <a:buNone/>
            </a:pPr>
            <a:r>
              <a:rPr lang="en-US" sz="1600" b="1" dirty="0">
                <a:latin typeface="Times New Roman" pitchFamily="18" charset="0"/>
                <a:cs typeface="Times New Roman" pitchFamily="18" charset="0"/>
              </a:rPr>
              <a:t>Why an object orientation</a:t>
            </a:r>
            <a:r>
              <a:rPr lang="en-US" sz="1600" b="1" dirty="0" smtClean="0">
                <a:latin typeface="Times New Roman" pitchFamily="18" charset="0"/>
                <a:cs typeface="Times New Roman" pitchFamily="18" charset="0"/>
              </a:rPr>
              <a:t>?</a:t>
            </a:r>
          </a:p>
          <a:p>
            <a:pPr marL="109728" indent="0" algn="ctr">
              <a:buNone/>
            </a:pPr>
            <a:endParaRPr lang="en-US" sz="1600" dirty="0">
              <a:latin typeface="Times New Roman" pitchFamily="18" charset="0"/>
              <a:cs typeface="Times New Roman" pitchFamily="18" charset="0"/>
            </a:endParaRPr>
          </a:p>
          <a:p>
            <a:r>
              <a:rPr lang="en-US" sz="1800" dirty="0">
                <a:latin typeface="Times New Roman" pitchFamily="18" charset="0"/>
                <a:cs typeface="Times New Roman" pitchFamily="18" charset="0"/>
              </a:rPr>
              <a:t>Object oriented systems </a:t>
            </a:r>
            <a:r>
              <a:rPr lang="en-US" sz="1800" dirty="0" smtClean="0">
                <a:latin typeface="Times New Roman" pitchFamily="18" charset="0"/>
                <a:cs typeface="Times New Roman" pitchFamily="18" charset="0"/>
              </a:rPr>
              <a:t>are</a:t>
            </a:r>
          </a:p>
          <a:p>
            <a:pPr algn="just">
              <a:lnSpc>
                <a:spcPct val="150000"/>
              </a:lnSpc>
            </a:pPr>
            <a:endParaRPr lang="en-US" sz="1600" dirty="0">
              <a:latin typeface="Times New Roman" pitchFamily="18" charset="0"/>
              <a:cs typeface="Times New Roman" pitchFamily="18" charset="0"/>
            </a:endParaRPr>
          </a:p>
          <a:p>
            <a:pPr marL="109728" indent="0" algn="just">
              <a:lnSpc>
                <a:spcPct val="150000"/>
              </a:lnSpc>
              <a:buNone/>
            </a:pPr>
            <a:r>
              <a:rPr lang="en-US" sz="1600" dirty="0">
                <a:latin typeface="Times New Roman" pitchFamily="18" charset="0"/>
                <a:cs typeface="Times New Roman" pitchFamily="18" charset="0"/>
              </a:rPr>
              <a:t> Easier to adapt to changes</a:t>
            </a:r>
          </a:p>
          <a:p>
            <a:pPr marL="109728" indent="0" algn="just">
              <a:lnSpc>
                <a:spcPct val="150000"/>
              </a:lnSpc>
              <a:buNone/>
            </a:pPr>
            <a:r>
              <a:rPr lang="en-US" sz="1600" dirty="0">
                <a:latin typeface="Times New Roman" pitchFamily="18" charset="0"/>
                <a:cs typeface="Times New Roman" pitchFamily="18" charset="0"/>
              </a:rPr>
              <a:t> More robust</a:t>
            </a:r>
          </a:p>
          <a:p>
            <a:pPr marL="109728" indent="0" algn="just">
              <a:lnSpc>
                <a:spcPct val="150000"/>
              </a:lnSpc>
              <a:buNone/>
            </a:pPr>
            <a:r>
              <a:rPr lang="en-US" sz="1600" dirty="0">
                <a:latin typeface="Times New Roman" pitchFamily="18" charset="0"/>
                <a:cs typeface="Times New Roman" pitchFamily="18" charset="0"/>
              </a:rPr>
              <a:t> Easier to maintain</a:t>
            </a:r>
          </a:p>
          <a:p>
            <a:pPr marL="109728" indent="0" algn="just">
              <a:lnSpc>
                <a:spcPct val="150000"/>
              </a:lnSpc>
              <a:buNone/>
            </a:pPr>
            <a:r>
              <a:rPr lang="en-US" sz="1600" dirty="0">
                <a:latin typeface="Times New Roman" pitchFamily="18" charset="0"/>
                <a:cs typeface="Times New Roman" pitchFamily="18" charset="0"/>
              </a:rPr>
              <a:t> Promote greater design and code reuse</a:t>
            </a:r>
          </a:p>
          <a:p>
            <a:pPr marL="109728" indent="0" algn="just">
              <a:lnSpc>
                <a:spcPct val="150000"/>
              </a:lnSpc>
              <a:buNone/>
            </a:pPr>
            <a:r>
              <a:rPr lang="en-US" sz="1600" dirty="0">
                <a:latin typeface="Times New Roman" pitchFamily="18" charset="0"/>
                <a:cs typeface="Times New Roman" pitchFamily="18" charset="0"/>
              </a:rPr>
              <a:t> Creates modules of functionality</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3046609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sz="1600" b="1" dirty="0">
                <a:latin typeface="Times New Roman" pitchFamily="18" charset="0"/>
                <a:cs typeface="Times New Roman" pitchFamily="18" charset="0"/>
              </a:rPr>
              <a:t>Reasons for working of object oriented systems</a:t>
            </a:r>
            <a:r>
              <a:rPr lang="en-US" sz="1600" b="1"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lnSpc>
                <a:spcPct val="150000"/>
              </a:lnSpc>
            </a:pPr>
            <a:r>
              <a:rPr lang="en-US" sz="1600" b="1"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Higher level of abstraction</a:t>
            </a:r>
          </a:p>
          <a:p>
            <a:pPr algn="just">
              <a:lnSpc>
                <a:spcPct val="150000"/>
              </a:lnSpc>
            </a:pP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Seamless transition among different phases of software development</a:t>
            </a:r>
          </a:p>
          <a:p>
            <a:pPr algn="just">
              <a:lnSpc>
                <a:spcPct val="150000"/>
              </a:lnSpc>
            </a:pP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Encouragement of good programming techniques</a:t>
            </a:r>
          </a:p>
          <a:p>
            <a:pPr algn="just">
              <a:lnSpc>
                <a:spcPct val="150000"/>
              </a:lnSpc>
            </a:pP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Promotion of reusability </a:t>
            </a:r>
          </a:p>
          <a:p>
            <a:pPr algn="just">
              <a:lnSpc>
                <a:spcPct val="150000"/>
              </a:lnSpc>
            </a:pP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Higher level of abstraction</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928715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a:stretch>
            <a:fillRect/>
          </a:stretch>
        </p:blipFill>
        <p:spPr>
          <a:xfrm>
            <a:off x="533400" y="1752600"/>
            <a:ext cx="7772400" cy="3886200"/>
          </a:xfrm>
          <a:prstGeom prst="rect">
            <a:avLst/>
          </a:prstGeom>
        </p:spPr>
      </p:pic>
    </p:spTree>
    <p:extLst>
      <p:ext uri="{BB962C8B-B14F-4D97-AF65-F5344CB8AC3E}">
        <p14:creationId xmlns:p14="http://schemas.microsoft.com/office/powerpoint/2010/main" val="17839825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ctr">
              <a:buNone/>
            </a:pPr>
            <a:r>
              <a:rPr lang="en-US" sz="1600" b="1" dirty="0">
                <a:latin typeface="Times New Roman" pitchFamily="18" charset="0"/>
                <a:cs typeface="Times New Roman" pitchFamily="18" charset="0"/>
              </a:rPr>
              <a:t>U</a:t>
            </a:r>
            <a:r>
              <a:rPr lang="en-US" sz="1500" b="1" dirty="0">
                <a:latin typeface="Times New Roman" pitchFamily="18" charset="0"/>
                <a:cs typeface="Times New Roman" pitchFamily="18" charset="0"/>
              </a:rPr>
              <a:t>NIT 1 </a:t>
            </a:r>
            <a:endParaRPr lang="en-US" sz="1500" b="1" dirty="0" smtClean="0">
              <a:latin typeface="Times New Roman" pitchFamily="18" charset="0"/>
              <a:cs typeface="Times New Roman" pitchFamily="18" charset="0"/>
            </a:endParaRPr>
          </a:p>
          <a:p>
            <a:pPr marL="109728" indent="0" algn="ctr">
              <a:buNone/>
            </a:pPr>
            <a:endParaRPr lang="en-US" sz="1500" dirty="0">
              <a:latin typeface="Times New Roman" pitchFamily="18" charset="0"/>
              <a:cs typeface="Times New Roman" pitchFamily="18" charset="0"/>
            </a:endParaRPr>
          </a:p>
          <a:p>
            <a:pPr marL="109728" indent="0" algn="ctr">
              <a:buNone/>
            </a:pPr>
            <a:r>
              <a:rPr lang="en-US" sz="1500" b="1" dirty="0" smtClean="0">
                <a:latin typeface="Times New Roman" pitchFamily="18" charset="0"/>
                <a:cs typeface="Times New Roman" pitchFamily="18" charset="0"/>
              </a:rPr>
              <a:t>AN </a:t>
            </a:r>
            <a:r>
              <a:rPr lang="en-US" sz="1500" b="1" dirty="0">
                <a:latin typeface="Times New Roman" pitchFamily="18" charset="0"/>
                <a:cs typeface="Times New Roman" pitchFamily="18" charset="0"/>
              </a:rPr>
              <a:t>OVERVIEW OF OBJECT ORIENTED SYSTEM DEVELOPMENT </a:t>
            </a:r>
          </a:p>
          <a:p>
            <a:pPr marL="109728" indent="0" algn="just">
              <a:buNone/>
            </a:pPr>
            <a:endParaRPr lang="en-US" sz="1500" dirty="0" smtClean="0">
              <a:latin typeface="Times New Roman" pitchFamily="18" charset="0"/>
              <a:cs typeface="Times New Roman" pitchFamily="18" charset="0"/>
            </a:endParaRPr>
          </a:p>
          <a:p>
            <a:pPr marL="109728" indent="0" algn="just">
              <a:buNone/>
            </a:pPr>
            <a:r>
              <a:rPr lang="en-US" sz="1500" dirty="0" smtClean="0">
                <a:latin typeface="Times New Roman" pitchFamily="18" charset="0"/>
                <a:cs typeface="Times New Roman" pitchFamily="18" charset="0"/>
              </a:rPr>
              <a:t>Introduction </a:t>
            </a:r>
            <a:r>
              <a:rPr lang="en-US" sz="1500" dirty="0">
                <a:latin typeface="Times New Roman" pitchFamily="18" charset="0"/>
                <a:cs typeface="Times New Roman" pitchFamily="18" charset="0"/>
              </a:rPr>
              <a:t>- Object Oriented System Development Methodology - Why Object Orientation - Overview of Unified Approach - Object Basics: Object Oriented Philosophy - Objects - Classes - Attributes - Object Behavior and Methods, Encapsulation and Information Hiding - Class Hierarchy - Polymorphism - Object Relationships and Associations - Aggregations and Object Containment - Object Identity - Static and Dynamic Binding - Persistence. Object Oriented Systems Development Life Cycle: Software Development Process - Building High Quality Software - </a:t>
            </a:r>
            <a:r>
              <a:rPr lang="en-US" sz="1500" dirty="0" err="1">
                <a:latin typeface="Times New Roman" pitchFamily="18" charset="0"/>
                <a:cs typeface="Times New Roman" pitchFamily="18" charset="0"/>
              </a:rPr>
              <a:t>Usecase</a:t>
            </a:r>
            <a:r>
              <a:rPr lang="en-US" sz="1500" dirty="0">
                <a:latin typeface="Times New Roman" pitchFamily="18" charset="0"/>
                <a:cs typeface="Times New Roman" pitchFamily="18" charset="0"/>
              </a:rPr>
              <a:t> Driven Approach - Reusability. </a:t>
            </a:r>
          </a:p>
          <a:p>
            <a:endParaRPr lang="en-US" dirty="0"/>
          </a:p>
        </p:txBody>
      </p:sp>
      <p:sp>
        <p:nvSpPr>
          <p:cNvPr id="3" name="Title 2"/>
          <p:cNvSpPr>
            <a:spLocks noGrp="1"/>
          </p:cNvSpPr>
          <p:nvPr>
            <p:ph type="title"/>
          </p:nvPr>
        </p:nvSpPr>
        <p:spPr/>
        <p:txBody>
          <a:bodyPr/>
          <a:lstStyle/>
          <a:p>
            <a:endParaRPr lang="en-US" dirty="0"/>
          </a:p>
        </p:txBody>
      </p:sp>
    </p:spTree>
    <p:extLst>
      <p:ext uri="{BB962C8B-B14F-4D97-AF65-F5344CB8AC3E}">
        <p14:creationId xmlns:p14="http://schemas.microsoft.com/office/powerpoint/2010/main" val="33861244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04999"/>
            <a:ext cx="7772400"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64013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ctr"/>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pPr>
              <a:lnSpc>
                <a:spcPct val="110000"/>
              </a:lnSpc>
            </a:pPr>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UML (Unified Modeling Language) is a set of notations and conventions used to describe and model an application</a:t>
            </a:r>
            <a:r>
              <a:rPr lang="en-US" sz="1600" dirty="0" smtClean="0">
                <a:latin typeface="Times New Roman" pitchFamily="18" charset="0"/>
                <a:cs typeface="Times New Roman" pitchFamily="18" charset="0"/>
              </a:rPr>
              <a:t>.</a:t>
            </a:r>
          </a:p>
          <a:p>
            <a:pPr>
              <a:lnSpc>
                <a:spcPct val="110000"/>
              </a:lnSpc>
            </a:pPr>
            <a:endParaRPr lang="en-US" sz="1600" dirty="0">
              <a:latin typeface="Times New Roman" pitchFamily="18" charset="0"/>
              <a:cs typeface="Times New Roman" pitchFamily="18" charset="0"/>
            </a:endParaRPr>
          </a:p>
          <a:p>
            <a:pPr>
              <a:lnSpc>
                <a:spcPct val="110000"/>
              </a:lnSpc>
            </a:pPr>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Unified Approach (UA) specifies the tasks or steps to </a:t>
            </a:r>
            <a:r>
              <a:rPr lang="en-US" sz="1600" dirty="0" smtClean="0">
                <a:latin typeface="Times New Roman" pitchFamily="18" charset="0"/>
                <a:cs typeface="Times New Roman" pitchFamily="18" charset="0"/>
              </a:rPr>
              <a:t>develop </a:t>
            </a:r>
            <a:r>
              <a:rPr lang="en-US" sz="1600" dirty="0">
                <a:latin typeface="Times New Roman" pitchFamily="18" charset="0"/>
                <a:cs typeface="Times New Roman" pitchFamily="18" charset="0"/>
              </a:rPr>
              <a:t>an </a:t>
            </a:r>
            <a:r>
              <a:rPr lang="en-US" sz="1600" dirty="0" smtClean="0">
                <a:latin typeface="Times New Roman" pitchFamily="18" charset="0"/>
                <a:cs typeface="Times New Roman" pitchFamily="18" charset="0"/>
              </a:rPr>
              <a:t>application</a:t>
            </a:r>
          </a:p>
          <a:p>
            <a:pPr marL="109728" indent="0">
              <a:buNone/>
            </a:pPr>
            <a:endParaRPr lang="en-US" sz="16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4776237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sz="1600" dirty="0">
                <a:latin typeface="Times New Roman" pitchFamily="18" charset="0"/>
                <a:cs typeface="Times New Roman" pitchFamily="18" charset="0"/>
              </a:rPr>
              <a:t>The use case represents a typical interaction between a user and a computer system to capture the users’ goals and needs.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In </a:t>
            </a:r>
            <a:r>
              <a:rPr lang="en-US" sz="1600" dirty="0">
                <a:latin typeface="Times New Roman" pitchFamily="18" charset="0"/>
                <a:cs typeface="Times New Roman" pitchFamily="18" charset="0"/>
              </a:rPr>
              <a:t>its simplest usage, you capture a use case by talking to typical users and discussing the various ways they might want to use the system.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use cases are entered into all other activities of the UA</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The UA establishes a unifying and unitary framework around their works by utilizing the UML to describe the model and document the software development process</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The idea behind the UA is not to introduce yet another methodology.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main motivation here is to combine the best practices, processes, methodologies, and guidelines along with UML notations and diagrams for better understanding of  object-oriented concepts and system development.</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2484715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a:stretch>
            <a:fillRect/>
          </a:stretch>
        </p:blipFill>
        <p:spPr>
          <a:xfrm>
            <a:off x="990600" y="1681956"/>
            <a:ext cx="7772400" cy="3804444"/>
          </a:xfrm>
          <a:prstGeom prst="rect">
            <a:avLst/>
          </a:prstGeom>
        </p:spPr>
      </p:pic>
      <p:sp>
        <p:nvSpPr>
          <p:cNvPr id="5" name="Rectangle 4"/>
          <p:cNvSpPr/>
          <p:nvPr/>
        </p:nvSpPr>
        <p:spPr>
          <a:xfrm>
            <a:off x="2286000" y="3105835"/>
            <a:ext cx="4572000" cy="3139321"/>
          </a:xfrm>
          <a:prstGeom prst="rect">
            <a:avLst/>
          </a:prstGeom>
        </p:spPr>
        <p:txBody>
          <a:bodyPr>
            <a:spAutoFit/>
          </a:bodyPr>
          <a:lstStyle/>
          <a:p>
            <a:endParaRPr lang="en-US" b="1" dirty="0" smtClean="0"/>
          </a:p>
          <a:p>
            <a:endParaRPr lang="en-US" b="1" dirty="0"/>
          </a:p>
          <a:p>
            <a:endParaRPr lang="en-US" b="1" dirty="0" smtClean="0"/>
          </a:p>
          <a:p>
            <a:endParaRPr lang="en-US" b="1" dirty="0"/>
          </a:p>
          <a:p>
            <a:endParaRPr lang="en-US" b="1" dirty="0" smtClean="0"/>
          </a:p>
          <a:p>
            <a:endParaRPr lang="en-US" b="1" dirty="0"/>
          </a:p>
          <a:p>
            <a:endParaRPr lang="en-US" b="1" dirty="0" smtClean="0"/>
          </a:p>
          <a:p>
            <a:endParaRPr lang="en-US" b="1" dirty="0"/>
          </a:p>
          <a:p>
            <a:endParaRPr lang="en-US" b="1" dirty="0" smtClean="0"/>
          </a:p>
          <a:p>
            <a:r>
              <a:rPr lang="en-US" b="1" dirty="0" smtClean="0"/>
              <a:t>The </a:t>
            </a:r>
            <a:r>
              <a:rPr lang="en-US" b="1" dirty="0"/>
              <a:t>processes and components of the unified approach</a:t>
            </a:r>
            <a:endParaRPr lang="en-US" dirty="0"/>
          </a:p>
        </p:txBody>
      </p:sp>
    </p:spTree>
    <p:extLst>
      <p:ext uri="{BB962C8B-B14F-4D97-AF65-F5344CB8AC3E}">
        <p14:creationId xmlns:p14="http://schemas.microsoft.com/office/powerpoint/2010/main" val="30709805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lnSpc>
                <a:spcPct val="150000"/>
              </a:lnSpc>
            </a:pPr>
            <a:r>
              <a:rPr lang="en-US" sz="1600" dirty="0">
                <a:latin typeface="Times New Roman" pitchFamily="18" charset="0"/>
                <a:cs typeface="Times New Roman" pitchFamily="18" charset="0"/>
              </a:rPr>
              <a:t>The unified approach to software development revolves around (but is not limited to) to the following processes and concepts. The processes are</a:t>
            </a:r>
            <a:r>
              <a:rPr lang="en-US" sz="1600" dirty="0" smtClean="0">
                <a:latin typeface="Times New Roman" pitchFamily="18" charset="0"/>
                <a:cs typeface="Times New Roman" pitchFamily="18" charset="0"/>
              </a:rPr>
              <a:t>:</a:t>
            </a:r>
          </a:p>
          <a:p>
            <a:pPr algn="just">
              <a:lnSpc>
                <a:spcPct val="150000"/>
              </a:lnSpc>
            </a:pPr>
            <a:endParaRPr lang="en-US" sz="1600" dirty="0">
              <a:latin typeface="Times New Roman" pitchFamily="18" charset="0"/>
              <a:cs typeface="Times New Roman" pitchFamily="18" charset="0"/>
            </a:endParaRPr>
          </a:p>
          <a:p>
            <a:pPr marL="109728" indent="0" algn="just">
              <a:lnSpc>
                <a:spcPct val="150000"/>
              </a:lnSpc>
              <a:buNone/>
            </a:pPr>
            <a:r>
              <a:rPr lang="en-US" sz="1600" dirty="0">
                <a:latin typeface="Times New Roman" pitchFamily="18" charset="0"/>
                <a:cs typeface="Times New Roman" pitchFamily="18" charset="0"/>
              </a:rPr>
              <a:t>1.     Use-case driven development</a:t>
            </a:r>
          </a:p>
          <a:p>
            <a:pPr marL="109728" indent="0" algn="just">
              <a:lnSpc>
                <a:spcPct val="150000"/>
              </a:lnSpc>
              <a:buNone/>
            </a:pPr>
            <a:r>
              <a:rPr lang="en-US" sz="1600" dirty="0">
                <a:latin typeface="Times New Roman" pitchFamily="18" charset="0"/>
                <a:cs typeface="Times New Roman" pitchFamily="18" charset="0"/>
              </a:rPr>
              <a:t>2.     Object-oriented analysis</a:t>
            </a:r>
          </a:p>
          <a:p>
            <a:pPr marL="109728" indent="0" algn="just">
              <a:lnSpc>
                <a:spcPct val="150000"/>
              </a:lnSpc>
              <a:buNone/>
            </a:pPr>
            <a:r>
              <a:rPr lang="en-US" sz="1600" dirty="0">
                <a:latin typeface="Times New Roman" pitchFamily="18" charset="0"/>
                <a:cs typeface="Times New Roman" pitchFamily="18" charset="0"/>
              </a:rPr>
              <a:t>3.     Object-oriented design</a:t>
            </a:r>
          </a:p>
          <a:p>
            <a:pPr marL="109728" indent="0" algn="just">
              <a:lnSpc>
                <a:spcPct val="150000"/>
              </a:lnSpc>
              <a:buNone/>
            </a:pPr>
            <a:r>
              <a:rPr lang="en-US" sz="1600" dirty="0">
                <a:latin typeface="Times New Roman" pitchFamily="18" charset="0"/>
                <a:cs typeface="Times New Roman" pitchFamily="18" charset="0"/>
              </a:rPr>
              <a:t>4.     Incremental development and prototyping</a:t>
            </a:r>
          </a:p>
          <a:p>
            <a:pPr marL="109728" indent="0" algn="just">
              <a:lnSpc>
                <a:spcPct val="150000"/>
              </a:lnSpc>
              <a:buNone/>
            </a:pPr>
            <a:r>
              <a:rPr lang="en-US" sz="1600" dirty="0">
                <a:latin typeface="Times New Roman" pitchFamily="18" charset="0"/>
                <a:cs typeface="Times New Roman" pitchFamily="18" charset="0"/>
              </a:rPr>
              <a:t>5.     Continuous </a:t>
            </a:r>
            <a:r>
              <a:rPr lang="en-US" sz="1600" dirty="0" smtClean="0">
                <a:latin typeface="Times New Roman" pitchFamily="18" charset="0"/>
                <a:cs typeface="Times New Roman" pitchFamily="18" charset="0"/>
              </a:rPr>
              <a:t>testing</a:t>
            </a:r>
          </a:p>
          <a:p>
            <a:pPr marL="109728" indent="0" algn="just">
              <a:buNone/>
            </a:pPr>
            <a:endParaRPr lang="en-US" sz="16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743570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ctr">
              <a:buNone/>
            </a:pPr>
            <a:r>
              <a:rPr lang="en-US" sz="2100" b="1" dirty="0">
                <a:latin typeface="Times New Roman" pitchFamily="18" charset="0"/>
                <a:cs typeface="Times New Roman" pitchFamily="18" charset="0"/>
              </a:rPr>
              <a:t>Object-Oriented Analysis</a:t>
            </a:r>
          </a:p>
          <a:p>
            <a:pPr algn="just"/>
            <a:r>
              <a:rPr lang="en-US" sz="1600" dirty="0">
                <a:latin typeface="Times New Roman" pitchFamily="18" charset="0"/>
                <a:cs typeface="Times New Roman" pitchFamily="18" charset="0"/>
              </a:rPr>
              <a:t>Analysis is the process of extracting the needs of a system and what the system must do to satisfy the users’ requirements.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goal of object-oriented analysis is to first understand the domain of the problem and the system’s responsibilities by understanding how the users use or will use the system</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It concentrates on describing what the system does rather than how it does it. </a:t>
            </a:r>
            <a:endParaRPr lang="en-US" sz="1600" dirty="0" smtClean="0">
              <a:latin typeface="Times New Roman" pitchFamily="18" charset="0"/>
              <a:cs typeface="Times New Roman" pitchFamily="18" charset="0"/>
            </a:endParaRPr>
          </a:p>
          <a:p>
            <a:pPr algn="just"/>
            <a:endParaRPr lang="en-US" sz="2100" dirty="0">
              <a:latin typeface="Times New Roman" pitchFamily="18" charset="0"/>
              <a:cs typeface="Times New Roman" pitchFamily="18" charset="0"/>
            </a:endParaRPr>
          </a:p>
          <a:p>
            <a:pPr algn="just"/>
            <a:endParaRPr lang="en-US" sz="2100" dirty="0">
              <a:latin typeface="Times New Roman" pitchFamily="18" charset="0"/>
              <a:cs typeface="Times New Roman" pitchFamily="18" charset="0"/>
            </a:endParaRPr>
          </a:p>
          <a:p>
            <a:pPr marL="109728" indent="0" algn="just">
              <a:buNone/>
            </a:pPr>
            <a:endParaRPr lang="en-US" dirty="0"/>
          </a:p>
        </p:txBody>
      </p:sp>
      <p:sp>
        <p:nvSpPr>
          <p:cNvPr id="3" name="Title 2"/>
          <p:cNvSpPr>
            <a:spLocks noGrp="1"/>
          </p:cNvSpPr>
          <p:nvPr>
            <p:ph type="title"/>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886200"/>
            <a:ext cx="56388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95894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endParaRPr lang="en-US" sz="2800" dirty="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Separating the behavior of a system from the way it is implemented require viewing the system from the user’s perspective rather than that of the machine. </a:t>
            </a:r>
            <a:endParaRPr lang="en-US" sz="1800" dirty="0" smtClean="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OOA </a:t>
            </a:r>
            <a:r>
              <a:rPr lang="en-US" sz="1800" dirty="0">
                <a:latin typeface="Times New Roman" pitchFamily="18" charset="0"/>
                <a:cs typeface="Times New Roman" pitchFamily="18" charset="0"/>
              </a:rPr>
              <a:t>process consists of the following steps:</a:t>
            </a:r>
          </a:p>
          <a:p>
            <a:pPr algn="just"/>
            <a:endParaRPr lang="en-US" sz="1800" dirty="0">
              <a:latin typeface="Times New Roman" pitchFamily="18" charset="0"/>
              <a:cs typeface="Times New Roman" pitchFamily="18" charset="0"/>
            </a:endParaRPr>
          </a:p>
          <a:p>
            <a:pPr marL="109728" indent="0" algn="just">
              <a:buNone/>
            </a:pPr>
            <a:r>
              <a:rPr lang="en-US" sz="1800" dirty="0">
                <a:latin typeface="Times New Roman" pitchFamily="18" charset="0"/>
                <a:cs typeface="Times New Roman" pitchFamily="18" charset="0"/>
              </a:rPr>
              <a:t>1.     </a:t>
            </a:r>
            <a:r>
              <a:rPr lang="en-US" sz="1800" dirty="0" smtClean="0">
                <a:latin typeface="Times New Roman" pitchFamily="18" charset="0"/>
                <a:cs typeface="Times New Roman" pitchFamily="18" charset="0"/>
              </a:rPr>
              <a:t> Identify </a:t>
            </a:r>
            <a:r>
              <a:rPr lang="en-US" sz="1800" dirty="0">
                <a:latin typeface="Times New Roman" pitchFamily="18" charset="0"/>
                <a:cs typeface="Times New Roman" pitchFamily="18" charset="0"/>
              </a:rPr>
              <a:t>the Actors.</a:t>
            </a:r>
          </a:p>
          <a:p>
            <a:pPr marL="109728" indent="0" algn="just">
              <a:buNone/>
            </a:pPr>
            <a:r>
              <a:rPr lang="en-US" sz="1800" dirty="0">
                <a:latin typeface="Times New Roman" pitchFamily="18" charset="0"/>
                <a:cs typeface="Times New Roman" pitchFamily="18" charset="0"/>
              </a:rPr>
              <a:t>2.  </a:t>
            </a:r>
            <a:r>
              <a:rPr lang="en-US" sz="1800" dirty="0" smtClean="0">
                <a:latin typeface="Times New Roman" pitchFamily="18" charset="0"/>
                <a:cs typeface="Times New Roman" pitchFamily="18" charset="0"/>
              </a:rPr>
              <a:t>   Develop </a:t>
            </a:r>
            <a:r>
              <a:rPr lang="en-US" sz="1800" dirty="0">
                <a:latin typeface="Times New Roman" pitchFamily="18" charset="0"/>
                <a:cs typeface="Times New Roman" pitchFamily="18" charset="0"/>
              </a:rPr>
              <a:t>a simple business process model using UML Activity diagram.</a:t>
            </a:r>
          </a:p>
          <a:p>
            <a:pPr marL="109728" indent="0" algn="just">
              <a:buNone/>
            </a:pPr>
            <a:r>
              <a:rPr lang="en-US" sz="1800" dirty="0">
                <a:latin typeface="Times New Roman" pitchFamily="18" charset="0"/>
                <a:cs typeface="Times New Roman" pitchFamily="18" charset="0"/>
              </a:rPr>
              <a:t>3.     Develop the Use Case.</a:t>
            </a:r>
          </a:p>
          <a:p>
            <a:pPr marL="109728" indent="0" algn="just">
              <a:buNone/>
            </a:pPr>
            <a:r>
              <a:rPr lang="en-US" sz="1800" dirty="0">
                <a:latin typeface="Times New Roman" pitchFamily="18" charset="0"/>
                <a:cs typeface="Times New Roman" pitchFamily="18" charset="0"/>
              </a:rPr>
              <a:t>4.     Develop interaction diagrams.</a:t>
            </a:r>
          </a:p>
          <a:p>
            <a:pPr marL="109728" indent="0" algn="just">
              <a:buNone/>
            </a:pPr>
            <a:r>
              <a:rPr lang="en-US" sz="1800" dirty="0">
                <a:latin typeface="Times New Roman" pitchFamily="18" charset="0"/>
                <a:cs typeface="Times New Roman" pitchFamily="18" charset="0"/>
              </a:rPr>
              <a:t>5.     Identify classes.</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6261691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ctr">
              <a:buNone/>
            </a:pPr>
            <a:r>
              <a:rPr lang="en-US" sz="1800" b="1" dirty="0">
                <a:latin typeface="Times New Roman" pitchFamily="18" charset="0"/>
                <a:cs typeface="Times New Roman" pitchFamily="18" charset="0"/>
              </a:rPr>
              <a:t>Object-Oriented Design</a:t>
            </a:r>
            <a:endParaRPr lang="en-US" sz="1800" dirty="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Object </a:t>
            </a:r>
            <a:r>
              <a:rPr lang="en-US" sz="1800" dirty="0">
                <a:latin typeface="Times New Roman" pitchFamily="18" charset="0"/>
                <a:cs typeface="Times New Roman" pitchFamily="18" charset="0"/>
              </a:rPr>
              <a:t>– oriented design plays a major role in the performance process.  </a:t>
            </a:r>
            <a:endParaRPr lang="en-US" sz="1800" dirty="0" smtClean="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While </a:t>
            </a:r>
            <a:r>
              <a:rPr lang="en-US" sz="1800" dirty="0">
                <a:latin typeface="Times New Roman" pitchFamily="18" charset="0"/>
                <a:cs typeface="Times New Roman" pitchFamily="18" charset="0"/>
              </a:rPr>
              <a:t>there are many factors that contribute to a good design, and all of them are important, there is one concept that is especially critical to creating high-performance systems. </a:t>
            </a:r>
            <a:endParaRPr lang="en-US" sz="1800" dirty="0" smtClean="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This </a:t>
            </a:r>
            <a:r>
              <a:rPr lang="en-US" sz="1800" dirty="0">
                <a:latin typeface="Times New Roman" pitchFamily="18" charset="0"/>
                <a:cs typeface="Times New Roman" pitchFamily="18" charset="0"/>
              </a:rPr>
              <a:t>concept is called encapsulation. </a:t>
            </a:r>
            <a:endParaRPr lang="en-US" sz="1800" dirty="0" smtClean="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Making </a:t>
            </a:r>
            <a:r>
              <a:rPr lang="en-US" sz="1800" dirty="0">
                <a:latin typeface="Times New Roman" pitchFamily="18" charset="0"/>
                <a:cs typeface="Times New Roman" pitchFamily="18" charset="0"/>
              </a:rPr>
              <a:t>encapsulation part of your design from the start enables you to:</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3951736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lnSpc>
                <a:spcPct val="150000"/>
              </a:lnSpc>
              <a:buNone/>
            </a:pPr>
            <a:r>
              <a:rPr lang="en-US" sz="1800" u="sng" dirty="0">
                <a:latin typeface="Times New Roman" pitchFamily="18" charset="0"/>
                <a:cs typeface="Times New Roman" pitchFamily="18" charset="0"/>
              </a:rPr>
              <a:t> OOD process consist of,</a:t>
            </a:r>
          </a:p>
          <a:p>
            <a:pPr algn="just">
              <a:lnSpc>
                <a:spcPct val="150000"/>
              </a:lnSpc>
            </a:pPr>
            <a:r>
              <a:rPr lang="en-US" sz="1800" dirty="0">
                <a:latin typeface="Times New Roman" pitchFamily="18" charset="0"/>
                <a:cs typeface="Times New Roman" pitchFamily="18" charset="0"/>
              </a:rPr>
              <a:t>Designing classes, their attributes, methods, associations, structures and protocols, apply design axioms</a:t>
            </a:r>
          </a:p>
          <a:p>
            <a:pPr algn="just">
              <a:lnSpc>
                <a:spcPct val="150000"/>
              </a:lnSpc>
            </a:pPr>
            <a:r>
              <a:rPr lang="en-US" sz="1800" dirty="0">
                <a:latin typeface="Times New Roman" pitchFamily="18" charset="0"/>
                <a:cs typeface="Times New Roman" pitchFamily="18" charset="0"/>
              </a:rPr>
              <a:t>Design the Access Layer</a:t>
            </a:r>
          </a:p>
          <a:p>
            <a:pPr algn="just">
              <a:lnSpc>
                <a:spcPct val="150000"/>
              </a:lnSpc>
            </a:pPr>
            <a:r>
              <a:rPr lang="en-US" sz="1800" dirty="0">
                <a:latin typeface="Times New Roman" pitchFamily="18" charset="0"/>
                <a:cs typeface="Times New Roman" pitchFamily="18" charset="0"/>
              </a:rPr>
              <a:t>Design the prototype user interface</a:t>
            </a:r>
          </a:p>
          <a:p>
            <a:pPr algn="just">
              <a:lnSpc>
                <a:spcPct val="150000"/>
              </a:lnSpc>
            </a:pPr>
            <a:r>
              <a:rPr lang="en-US" sz="1800" dirty="0">
                <a:latin typeface="Times New Roman" pitchFamily="18" charset="0"/>
                <a:cs typeface="Times New Roman" pitchFamily="18" charset="0"/>
              </a:rPr>
              <a:t>User satisfaction and usability tests based on the usage/use cases</a:t>
            </a:r>
          </a:p>
          <a:p>
            <a:pPr algn="just">
              <a:lnSpc>
                <a:spcPct val="150000"/>
              </a:lnSpc>
            </a:pPr>
            <a:r>
              <a:rPr lang="en-US" sz="1800" dirty="0">
                <a:latin typeface="Times New Roman" pitchFamily="18" charset="0"/>
                <a:cs typeface="Times New Roman" pitchFamily="18" charset="0"/>
              </a:rPr>
              <a:t>Iterate and refine the design</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6583818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109728" indent="0" algn="just">
              <a:buNone/>
            </a:pPr>
            <a:r>
              <a:rPr lang="en-US" sz="2000" b="1" u="sng" dirty="0">
                <a:latin typeface="Times New Roman" pitchFamily="18" charset="0"/>
                <a:cs typeface="Times New Roman" pitchFamily="18" charset="0"/>
              </a:rPr>
              <a:t>Iterative development and continuous testing</a:t>
            </a:r>
            <a:r>
              <a:rPr lang="en-US" sz="2000" b="1" u="sng" dirty="0" smtClean="0">
                <a:latin typeface="Times New Roman" pitchFamily="18" charset="0"/>
                <a:cs typeface="Times New Roman" pitchFamily="18" charset="0"/>
              </a:rPr>
              <a:t>:</a:t>
            </a:r>
          </a:p>
          <a:p>
            <a:pPr algn="just"/>
            <a:endParaRPr lang="en-US" sz="2000" b="1" u="sng"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Iterate and Reiterate until you are satisfied with the system. </a:t>
            </a:r>
            <a:endParaRPr lang="en-US" sz="1800" dirty="0" smtClean="0">
              <a:latin typeface="Times New Roman" pitchFamily="18" charset="0"/>
              <a:cs typeface="Times New Roman" pitchFamily="18" charset="0"/>
            </a:endParaRPr>
          </a:p>
          <a:p>
            <a:pPr algn="just"/>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Testing uncovers the design weaknesses or provides additional information. </a:t>
            </a:r>
            <a:endParaRPr lang="en-US" sz="1800" dirty="0" smtClean="0">
              <a:latin typeface="Times New Roman" pitchFamily="18" charset="0"/>
              <a:cs typeface="Times New Roman" pitchFamily="18" charset="0"/>
            </a:endParaRPr>
          </a:p>
          <a:p>
            <a:pPr algn="just"/>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Repeat the entire process, taking what you have learned and reworking you design more onto re-prototyping and retesting</a:t>
            </a:r>
            <a:r>
              <a:rPr lang="en-US" sz="1800" dirty="0" smtClean="0">
                <a:latin typeface="Times New Roman" pitchFamily="18" charset="0"/>
                <a:cs typeface="Times New Roman" pitchFamily="18" charset="0"/>
              </a:rPr>
              <a:t>.</a:t>
            </a:r>
          </a:p>
          <a:p>
            <a:pPr algn="just"/>
            <a:endParaRPr lang="en-US" sz="1800" dirty="0" smtClean="0">
              <a:latin typeface="Times New Roman" pitchFamily="18" charset="0"/>
              <a:cs typeface="Times New Roman" pitchFamily="18" charset="0"/>
            </a:endParaRPr>
          </a:p>
          <a:p>
            <a:pPr algn="just"/>
            <a:r>
              <a:rPr lang="en-US" sz="1800" b="1" dirty="0" smtClean="0">
                <a:latin typeface="Times New Roman" pitchFamily="18" charset="0"/>
                <a:cs typeface="Times New Roman" pitchFamily="18" charset="0"/>
              </a:rPr>
              <a:t>Unified </a:t>
            </a:r>
            <a:r>
              <a:rPr lang="en-US" sz="1800" b="1" dirty="0">
                <a:latin typeface="Times New Roman" pitchFamily="18" charset="0"/>
                <a:cs typeface="Times New Roman" pitchFamily="18" charset="0"/>
              </a:rPr>
              <a:t>Approach </a:t>
            </a:r>
            <a:r>
              <a:rPr lang="en-US" sz="1800" dirty="0">
                <a:latin typeface="Times New Roman" pitchFamily="18" charset="0"/>
                <a:cs typeface="Times New Roman" pitchFamily="18" charset="0"/>
              </a:rPr>
              <a:t>encourages integration testing from the day 1 of the project usage scenarios can become test scenarios</a:t>
            </a:r>
            <a:r>
              <a:rPr lang="en-US" sz="1800" dirty="0" smtClean="0">
                <a:latin typeface="Times New Roman" pitchFamily="18" charset="0"/>
                <a:cs typeface="Times New Roman" pitchFamily="18" charset="0"/>
              </a:rPr>
              <a:t>.</a:t>
            </a:r>
          </a:p>
          <a:p>
            <a:pPr algn="just"/>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There four use cases will drive usability testing</a:t>
            </a:r>
          </a:p>
          <a:p>
            <a:pPr algn="just"/>
            <a:endParaRPr lang="en-US" sz="1800" dirty="0" smtClean="0">
              <a:latin typeface="Times New Roman" pitchFamily="18" charset="0"/>
              <a:cs typeface="Times New Roman" pitchFamily="18" charset="0"/>
            </a:endParaRPr>
          </a:p>
          <a:p>
            <a:pPr marL="109728" indent="0" algn="just">
              <a:buNone/>
            </a:pPr>
            <a:endParaRPr lang="en-US" sz="20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6500096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lgn="ctr">
              <a:buNone/>
            </a:pPr>
            <a:r>
              <a:rPr lang="en-US" dirty="0" smtClean="0"/>
              <a:t>Introduction</a:t>
            </a:r>
          </a:p>
          <a:p>
            <a:pPr marL="109728" indent="0" algn="just">
              <a:buNone/>
            </a:pPr>
            <a:endParaRPr lang="en-US" dirty="0" smtClean="0"/>
          </a:p>
          <a:p>
            <a:pPr algn="just">
              <a:lnSpc>
                <a:spcPct val="150000"/>
              </a:lnSpc>
            </a:pPr>
            <a:r>
              <a:rPr lang="en-US" sz="1800" dirty="0">
                <a:latin typeface="Times New Roman" pitchFamily="18" charset="0"/>
                <a:cs typeface="Times New Roman" pitchFamily="18" charset="0"/>
              </a:rPr>
              <a:t>Object-Oriented Development uses "objects" to model real world objects. </a:t>
            </a:r>
            <a:endParaRPr lang="en-US" sz="1800" dirty="0" smtClean="0">
              <a:latin typeface="Times New Roman" pitchFamily="18" charset="0"/>
              <a:cs typeface="Times New Roman" pitchFamily="18" charset="0"/>
            </a:endParaRPr>
          </a:p>
          <a:p>
            <a:pPr algn="just">
              <a:lnSpc>
                <a:spcPct val="150000"/>
              </a:lnSpc>
            </a:pPr>
            <a:endParaRPr lang="en-US" sz="1800" dirty="0" smtClean="0">
              <a:latin typeface="Times New Roman" pitchFamily="18" charset="0"/>
              <a:cs typeface="Times New Roman" pitchFamily="18" charset="0"/>
            </a:endParaRPr>
          </a:p>
          <a:p>
            <a:pPr algn="just">
              <a:lnSpc>
                <a:spcPct val="150000"/>
              </a:lnSpc>
            </a:pPr>
            <a:r>
              <a:rPr lang="en-US" sz="1800" dirty="0" err="1" smtClean="0">
                <a:latin typeface="Times New Roman" pitchFamily="18" charset="0"/>
                <a:cs typeface="Times New Roman" pitchFamily="18" charset="0"/>
              </a:rPr>
              <a:t>Eg</a:t>
            </a:r>
            <a:r>
              <a:rPr lang="en-US" sz="1800" dirty="0" smtClean="0">
                <a:latin typeface="Times New Roman" pitchFamily="18" charset="0"/>
                <a:cs typeface="Times New Roman" pitchFamily="18" charset="0"/>
              </a:rPr>
              <a:t>: A </a:t>
            </a:r>
            <a:r>
              <a:rPr lang="en-US" sz="1800" dirty="0">
                <a:latin typeface="Times New Roman" pitchFamily="18" charset="0"/>
                <a:cs typeface="Times New Roman" pitchFamily="18" charset="0"/>
              </a:rPr>
              <a:t>car or a laptop can be considered as object. While traditional programming views software as a collection of functions, an object oriented system concentrates on the objects that combines data and functionality together</a:t>
            </a:r>
            <a:r>
              <a:rPr lang="en-US" sz="1800" dirty="0" smtClean="0">
                <a:latin typeface="Times New Roman" pitchFamily="18" charset="0"/>
                <a:cs typeface="Times New Roman" pitchFamily="18" charset="0"/>
              </a:rPr>
              <a:t>.</a:t>
            </a:r>
          </a:p>
          <a:p>
            <a:pPr algn="just">
              <a:lnSpc>
                <a:spcPct val="150000"/>
              </a:lnSpc>
            </a:pPr>
            <a:endParaRPr lang="en-US" sz="1800" dirty="0">
              <a:latin typeface="Times New Roman" pitchFamily="18" charset="0"/>
              <a:cs typeface="Times New Roman" pitchFamily="18" charset="0"/>
            </a:endParaRPr>
          </a:p>
          <a:p>
            <a:pPr algn="just">
              <a:lnSpc>
                <a:spcPct val="150000"/>
              </a:lnSpc>
            </a:pPr>
            <a:r>
              <a:rPr lang="en-US" sz="1800" dirty="0">
                <a:latin typeface="Times New Roman" pitchFamily="18" charset="0"/>
                <a:cs typeface="Times New Roman" pitchFamily="18" charset="0"/>
              </a:rPr>
              <a:t>The traditional approach mostly </a:t>
            </a:r>
            <a:r>
              <a:rPr lang="en-US" sz="1800" dirty="0" smtClean="0">
                <a:latin typeface="Times New Roman" pitchFamily="18" charset="0"/>
                <a:cs typeface="Times New Roman" pitchFamily="18" charset="0"/>
              </a:rPr>
              <a:t>focused </a:t>
            </a:r>
            <a:r>
              <a:rPr lang="en-US" sz="1800" dirty="0">
                <a:latin typeface="Times New Roman" pitchFamily="18" charset="0"/>
                <a:cs typeface="Times New Roman" pitchFamily="18" charset="0"/>
              </a:rPr>
              <a:t>on structured system development and the technique used was usually referred to as the Structured Analysis and Design Technique (SADT). </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6583294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600" dirty="0">
                <a:latin typeface="Times New Roman" pitchFamily="18" charset="0"/>
                <a:cs typeface="Times New Roman" pitchFamily="18" charset="0"/>
              </a:rPr>
              <a:t>Quickly evaluate different algorithms and data structures to see which is most efficient</a:t>
            </a:r>
            <a:r>
              <a:rPr lang="en-US" sz="1600" dirty="0" smtClean="0">
                <a:latin typeface="Times New Roman" pitchFamily="18" charset="0"/>
                <a:cs typeface="Times New Roman" pitchFamily="18" charset="0"/>
              </a:rPr>
              <a:t>.</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Easily evolve your design to accommodate new or changed requirements.</a:t>
            </a:r>
          </a:p>
          <a:p>
            <a:pPr marL="109728" indent="0">
              <a:buNone/>
            </a:pPr>
            <a:endParaRPr lang="en-US" dirty="0"/>
          </a:p>
        </p:txBody>
      </p:sp>
      <p:sp>
        <p:nvSpPr>
          <p:cNvPr id="3" name="Title 2"/>
          <p:cNvSpPr>
            <a:spLocks noGrp="1"/>
          </p:cNvSpPr>
          <p:nvPr>
            <p:ph type="title"/>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971800"/>
            <a:ext cx="7010400"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40182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sz="1600" dirty="0">
                <a:latin typeface="Times New Roman" pitchFamily="18" charset="0"/>
                <a:cs typeface="Times New Roman" pitchFamily="18" charset="0"/>
              </a:rPr>
              <a:t>1.     Designing classes, their attributes, methods, associations, structures and protocols, apply design axioms</a:t>
            </a:r>
            <a:r>
              <a:rPr lang="en-US" sz="1600" dirty="0" smtClean="0">
                <a:latin typeface="Times New Roman" pitchFamily="18" charset="0"/>
                <a:cs typeface="Times New Roman" pitchFamily="18" charset="0"/>
              </a:rPr>
              <a:t>.</a:t>
            </a:r>
          </a:p>
          <a:p>
            <a:pPr marL="109728" indent="0" algn="just">
              <a:buNone/>
            </a:pPr>
            <a:endParaRPr lang="en-US" sz="1600" dirty="0">
              <a:latin typeface="Times New Roman" pitchFamily="18" charset="0"/>
              <a:cs typeface="Times New Roman" pitchFamily="18" charset="0"/>
            </a:endParaRPr>
          </a:p>
          <a:p>
            <a:pPr marL="109728" indent="0" algn="just">
              <a:buNone/>
            </a:pPr>
            <a:r>
              <a:rPr lang="en-US" sz="1600" dirty="0">
                <a:latin typeface="Times New Roman" pitchFamily="18" charset="0"/>
                <a:cs typeface="Times New Roman" pitchFamily="18" charset="0"/>
              </a:rPr>
              <a:t>2.     Design the Access </a:t>
            </a:r>
            <a:r>
              <a:rPr lang="en-US" sz="1600" dirty="0" smtClean="0">
                <a:latin typeface="Times New Roman" pitchFamily="18" charset="0"/>
                <a:cs typeface="Times New Roman" pitchFamily="18" charset="0"/>
              </a:rPr>
              <a:t>Layer</a:t>
            </a:r>
          </a:p>
          <a:p>
            <a:pPr marL="109728" indent="0" algn="just">
              <a:buNone/>
            </a:pPr>
            <a:endParaRPr lang="en-US" sz="1600" dirty="0">
              <a:latin typeface="Times New Roman" pitchFamily="18" charset="0"/>
              <a:cs typeface="Times New Roman" pitchFamily="18" charset="0"/>
            </a:endParaRPr>
          </a:p>
          <a:p>
            <a:pPr marL="109728" indent="0" algn="just">
              <a:buNone/>
            </a:pPr>
            <a:r>
              <a:rPr lang="en-US" sz="1600" dirty="0">
                <a:latin typeface="Times New Roman" pitchFamily="18" charset="0"/>
                <a:cs typeface="Times New Roman" pitchFamily="18" charset="0"/>
              </a:rPr>
              <a:t>3.     Design and prototype User </a:t>
            </a:r>
            <a:r>
              <a:rPr lang="en-US" sz="1600" dirty="0" smtClean="0">
                <a:latin typeface="Times New Roman" pitchFamily="18" charset="0"/>
                <a:cs typeface="Times New Roman" pitchFamily="18" charset="0"/>
              </a:rPr>
              <a:t>interface</a:t>
            </a:r>
          </a:p>
          <a:p>
            <a:pPr marL="109728" indent="0" algn="just">
              <a:buNone/>
            </a:pPr>
            <a:endParaRPr lang="en-US" sz="1600" dirty="0">
              <a:latin typeface="Times New Roman" pitchFamily="18" charset="0"/>
              <a:cs typeface="Times New Roman" pitchFamily="18" charset="0"/>
            </a:endParaRPr>
          </a:p>
          <a:p>
            <a:pPr marL="109728" indent="0" algn="just">
              <a:buNone/>
            </a:pPr>
            <a:r>
              <a:rPr lang="en-US" sz="1600" dirty="0">
                <a:latin typeface="Times New Roman" pitchFamily="18" charset="0"/>
                <a:cs typeface="Times New Roman" pitchFamily="18" charset="0"/>
              </a:rPr>
              <a:t>4.     User Satisfaction and Usability Tests based on the Usage/Use </a:t>
            </a:r>
            <a:r>
              <a:rPr lang="en-US" sz="1600" dirty="0" smtClean="0">
                <a:latin typeface="Times New Roman" pitchFamily="18" charset="0"/>
                <a:cs typeface="Times New Roman" pitchFamily="18" charset="0"/>
              </a:rPr>
              <a:t>Cases</a:t>
            </a:r>
          </a:p>
          <a:p>
            <a:pPr marL="109728" indent="0" algn="just">
              <a:buNone/>
            </a:pPr>
            <a:endParaRPr lang="en-US" sz="1600" dirty="0">
              <a:latin typeface="Times New Roman" pitchFamily="18" charset="0"/>
              <a:cs typeface="Times New Roman" pitchFamily="18" charset="0"/>
            </a:endParaRPr>
          </a:p>
          <a:p>
            <a:pPr marL="109728" indent="0" algn="just">
              <a:buNone/>
            </a:pPr>
            <a:r>
              <a:rPr lang="en-US" sz="1600" dirty="0">
                <a:latin typeface="Times New Roman" pitchFamily="18" charset="0"/>
                <a:cs typeface="Times New Roman" pitchFamily="18" charset="0"/>
              </a:rPr>
              <a:t>5.     Iterated and refine the design</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7976865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US" sz="1600" b="1" u="sng" dirty="0">
                <a:latin typeface="Times New Roman" pitchFamily="18" charset="0"/>
                <a:cs typeface="Times New Roman" pitchFamily="18" charset="0"/>
              </a:rPr>
              <a:t>Modeling based on the Unified Modeling Language</a:t>
            </a:r>
            <a:r>
              <a:rPr lang="en-US" sz="1600" b="1" u="sng" dirty="0" smtClean="0">
                <a:latin typeface="Times New Roman" pitchFamily="18" charset="0"/>
                <a:cs typeface="Times New Roman" pitchFamily="18" charset="0"/>
              </a:rPr>
              <a:t>:</a:t>
            </a:r>
          </a:p>
          <a:p>
            <a:pPr algn="just"/>
            <a:r>
              <a:rPr lang="en-US" sz="1800" dirty="0" smtClean="0">
                <a:latin typeface="Times New Roman" pitchFamily="18" charset="0"/>
                <a:cs typeface="Times New Roman" pitchFamily="18" charset="0"/>
              </a:rPr>
              <a:t>UML </a:t>
            </a:r>
            <a:r>
              <a:rPr lang="en-US" sz="1800" dirty="0">
                <a:latin typeface="Times New Roman" pitchFamily="18" charset="0"/>
                <a:cs typeface="Times New Roman" pitchFamily="18" charset="0"/>
              </a:rPr>
              <a:t>is becoming the universal language for modeling systems; it is intended to be used to express models of many different kinds and purposes.  </a:t>
            </a:r>
            <a:endParaRPr lang="en-US" sz="1800" dirty="0" smtClean="0">
              <a:latin typeface="Times New Roman" pitchFamily="18" charset="0"/>
              <a:cs typeface="Times New Roman" pitchFamily="18" charset="0"/>
            </a:endParaRPr>
          </a:p>
          <a:p>
            <a:pPr algn="just"/>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UML </a:t>
            </a:r>
            <a:r>
              <a:rPr lang="en-US" sz="1800" dirty="0">
                <a:latin typeface="Times New Roman" pitchFamily="18" charset="0"/>
                <a:cs typeface="Times New Roman" pitchFamily="18" charset="0"/>
              </a:rPr>
              <a:t>has become the standard notation for object oriented modeling systems</a:t>
            </a:r>
            <a:r>
              <a:rPr lang="en-US" sz="1800" dirty="0" smtClean="0">
                <a:latin typeface="Times New Roman" pitchFamily="18" charset="0"/>
                <a:cs typeface="Times New Roman" pitchFamily="18" charset="0"/>
              </a:rPr>
              <a:t>.</a:t>
            </a:r>
          </a:p>
          <a:p>
            <a:pPr algn="just"/>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The</a:t>
            </a:r>
            <a:r>
              <a:rPr lang="en-US" sz="1800" dirty="0">
                <a:latin typeface="Times New Roman" pitchFamily="18" charset="0"/>
                <a:cs typeface="Times New Roman" pitchFamily="18" charset="0"/>
              </a:rPr>
              <a:t> </a:t>
            </a:r>
            <a:r>
              <a:rPr lang="en-US" sz="1800" b="1" dirty="0">
                <a:latin typeface="Times New Roman" pitchFamily="18" charset="0"/>
                <a:cs typeface="Times New Roman" pitchFamily="18" charset="0"/>
              </a:rPr>
              <a:t>Unified Approach </a:t>
            </a:r>
            <a:r>
              <a:rPr lang="en-US" sz="1800" dirty="0">
                <a:latin typeface="Times New Roman" pitchFamily="18" charset="0"/>
                <a:cs typeface="Times New Roman" pitchFamily="18" charset="0"/>
              </a:rPr>
              <a:t>uses the UML to describe and model the analysis and design phases of system development.</a:t>
            </a:r>
            <a:endParaRPr lang="en-US" sz="1800"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1699948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US" sz="2100" b="1" u="sng" dirty="0">
                <a:latin typeface="Times New Roman" pitchFamily="18" charset="0"/>
                <a:cs typeface="Times New Roman" pitchFamily="18" charset="0"/>
              </a:rPr>
              <a:t>Unified Approach Proposed Repository</a:t>
            </a:r>
            <a:r>
              <a:rPr lang="en-US" sz="2100" b="1" u="sng" dirty="0" smtClean="0">
                <a:latin typeface="Times New Roman" pitchFamily="18" charset="0"/>
                <a:cs typeface="Times New Roman" pitchFamily="18" charset="0"/>
              </a:rPr>
              <a:t>:</a:t>
            </a:r>
          </a:p>
          <a:p>
            <a:pPr algn="just"/>
            <a:endParaRPr lang="en-US" sz="2100" b="1" u="sng" dirty="0" smtClean="0">
              <a:latin typeface="Times New Roman" pitchFamily="18" charset="0"/>
              <a:cs typeface="Times New Roman" pitchFamily="18" charset="0"/>
            </a:endParaRPr>
          </a:p>
          <a:p>
            <a:pPr algn="just"/>
            <a:r>
              <a:rPr lang="en-US" sz="21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Best practice sharing eliminates duplication of problem solving.  It must be applied to application development, if quality and productivity are to be added. </a:t>
            </a:r>
            <a:endParaRPr lang="en-US" sz="1800" dirty="0" smtClean="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The idea promoted here is to create a repository that allows the maximum reuse of previous experience and previously defined objects, patterns, frameworks </a:t>
            </a:r>
            <a:r>
              <a:rPr lang="en-US" sz="1800" dirty="0" err="1">
                <a:latin typeface="Times New Roman" pitchFamily="18" charset="0"/>
                <a:cs typeface="Times New Roman" pitchFamily="18" charset="0"/>
              </a:rPr>
              <a:t>etc</a:t>
            </a:r>
            <a:r>
              <a:rPr lang="en-US" sz="1800" dirty="0">
                <a:latin typeface="Times New Roman" pitchFamily="18" charset="0"/>
                <a:cs typeface="Times New Roman" pitchFamily="18" charset="0"/>
              </a:rPr>
              <a:t> in an easily accessible manner.  </a:t>
            </a:r>
            <a:endParaRPr lang="en-US" sz="1800" dirty="0" smtClean="0">
              <a:latin typeface="Times New Roman" pitchFamily="18" charset="0"/>
              <a:cs typeface="Times New Roman" pitchFamily="18" charset="0"/>
            </a:endParaRPr>
          </a:p>
          <a:p>
            <a:pPr algn="just"/>
            <a:endParaRPr lang="en-US" sz="1800" dirty="0" smtClean="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It should be accessible to many people.</a:t>
            </a:r>
            <a:endParaRPr lang="en-US" sz="1800" dirty="0" smtClean="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marL="109728" indent="0" algn="just">
              <a:buNone/>
            </a:pPr>
            <a:r>
              <a:rPr lang="en-US" sz="2100" dirty="0">
                <a:latin typeface="Times New Roman" pitchFamily="18" charset="0"/>
                <a:cs typeface="Times New Roman" pitchFamily="18" charset="0"/>
              </a:rPr>
              <a:t/>
            </a:r>
            <a:br>
              <a:rPr lang="en-US" sz="2100" dirty="0">
                <a:latin typeface="Times New Roman" pitchFamily="18" charset="0"/>
                <a:cs typeface="Times New Roman" pitchFamily="18" charset="0"/>
              </a:rPr>
            </a:b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454134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sz="1800" b="1" dirty="0">
                <a:latin typeface="Times New Roman" pitchFamily="18" charset="0"/>
                <a:cs typeface="Times New Roman" pitchFamily="18" charset="0"/>
              </a:rPr>
              <a:t>Advantages:</a:t>
            </a:r>
            <a:endParaRPr lang="en-US" sz="1800" dirty="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If your organization has done projects in the past, objects in the repositories from those projects might be useful</a:t>
            </a:r>
            <a:r>
              <a:rPr lang="en-US" sz="1800" dirty="0" smtClean="0">
                <a:latin typeface="Times New Roman" pitchFamily="18" charset="0"/>
                <a:cs typeface="Times New Roman" pitchFamily="18" charset="0"/>
              </a:rPr>
              <a:t>.</a:t>
            </a:r>
          </a:p>
          <a:p>
            <a:pPr algn="just"/>
            <a:endParaRPr lang="en-US" sz="1800" dirty="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Creating additional applications will require no more than assembling components from the library</a:t>
            </a:r>
            <a:r>
              <a:rPr lang="en-US" sz="1800" dirty="0" smtClean="0">
                <a:latin typeface="Times New Roman" pitchFamily="18" charset="0"/>
                <a:cs typeface="Times New Roman" pitchFamily="18" charset="0"/>
              </a:rPr>
              <a:t>.</a:t>
            </a:r>
          </a:p>
          <a:p>
            <a:pPr algn="just"/>
            <a:endParaRPr lang="en-US" sz="1800" dirty="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Applying lessons learned from the part will increase the quality of the product and reduce the cost and development time.</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753964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a:lnSpc>
                <a:spcPct val="160000"/>
              </a:lnSpc>
            </a:pPr>
            <a:r>
              <a:rPr lang="en-US" sz="1900" b="1" u="sng" dirty="0">
                <a:latin typeface="Times New Roman" pitchFamily="18" charset="0"/>
                <a:cs typeface="Times New Roman" pitchFamily="18" charset="0"/>
              </a:rPr>
              <a:t>Layered Approach to Software Development:</a:t>
            </a:r>
            <a:r>
              <a:rPr lang="en-US" sz="1900" dirty="0">
                <a:latin typeface="Times New Roman" pitchFamily="18" charset="0"/>
                <a:cs typeface="Times New Roman" pitchFamily="18" charset="0"/>
              </a:rPr>
              <a:t/>
            </a:r>
            <a:br>
              <a:rPr lang="en-US" sz="1900" dirty="0">
                <a:latin typeface="Times New Roman" pitchFamily="18" charset="0"/>
                <a:cs typeface="Times New Roman" pitchFamily="18" charset="0"/>
              </a:rPr>
            </a:br>
            <a:r>
              <a:rPr lang="en-US" sz="1900" dirty="0">
                <a:latin typeface="Times New Roman" pitchFamily="18" charset="0"/>
                <a:cs typeface="Times New Roman" pitchFamily="18" charset="0"/>
              </a:rPr>
              <a:t>            Three layered approaches,</a:t>
            </a:r>
          </a:p>
          <a:p>
            <a:pPr>
              <a:lnSpc>
                <a:spcPct val="160000"/>
              </a:lnSpc>
            </a:pPr>
            <a:r>
              <a:rPr lang="en-US" sz="1900" b="1" dirty="0">
                <a:latin typeface="Times New Roman" pitchFamily="18" charset="0"/>
                <a:cs typeface="Times New Roman" pitchFamily="18" charset="0"/>
              </a:rPr>
              <a:t>Business Layer:         </a:t>
            </a:r>
            <a:endParaRPr lang="en-US" sz="1900" b="1" dirty="0" smtClean="0">
              <a:latin typeface="Times New Roman" pitchFamily="18" charset="0"/>
              <a:cs typeface="Times New Roman" pitchFamily="18" charset="0"/>
            </a:endParaRPr>
          </a:p>
          <a:p>
            <a:pPr>
              <a:lnSpc>
                <a:spcPct val="160000"/>
              </a:lnSpc>
            </a:pPr>
            <a:r>
              <a:rPr lang="en-US" sz="1900" b="1" dirty="0">
                <a:latin typeface="Times New Roman" pitchFamily="18" charset="0"/>
                <a:cs typeface="Times New Roman" pitchFamily="18" charset="0"/>
              </a:rPr>
              <a:t>  </a:t>
            </a:r>
            <a:r>
              <a:rPr lang="en-US" sz="1900" dirty="0" smtClean="0">
                <a:latin typeface="Times New Roman" pitchFamily="18" charset="0"/>
                <a:cs typeface="Times New Roman" pitchFamily="18" charset="0"/>
              </a:rPr>
              <a:t>The </a:t>
            </a:r>
            <a:r>
              <a:rPr lang="en-US" sz="1900" dirty="0">
                <a:latin typeface="Times New Roman" pitchFamily="18" charset="0"/>
                <a:cs typeface="Times New Roman" pitchFamily="18" charset="0"/>
              </a:rPr>
              <a:t>business layer contains all the objects that represent the business. </a:t>
            </a:r>
            <a:endParaRPr lang="en-US" sz="1900" dirty="0" smtClean="0">
              <a:latin typeface="Times New Roman" pitchFamily="18" charset="0"/>
              <a:cs typeface="Times New Roman" pitchFamily="18" charset="0"/>
            </a:endParaRPr>
          </a:p>
          <a:p>
            <a:pPr>
              <a:lnSpc>
                <a:spcPct val="160000"/>
              </a:lnSpc>
            </a:pPr>
            <a:r>
              <a:rPr lang="en-US" sz="1900" dirty="0">
                <a:latin typeface="Times New Roman" pitchFamily="18" charset="0"/>
                <a:cs typeface="Times New Roman" pitchFamily="18" charset="0"/>
              </a:rPr>
              <a:t> The responsibilities of business layer are very straightforward</a:t>
            </a:r>
            <a:r>
              <a:rPr lang="en-US" sz="1900" dirty="0" smtClean="0">
                <a:latin typeface="Times New Roman" pitchFamily="18" charset="0"/>
                <a:cs typeface="Times New Roman" pitchFamily="18" charset="0"/>
              </a:rPr>
              <a:t>.</a:t>
            </a:r>
          </a:p>
          <a:p>
            <a:pPr>
              <a:lnSpc>
                <a:spcPct val="160000"/>
              </a:lnSpc>
            </a:pPr>
            <a:r>
              <a:rPr lang="en-US" sz="1900" dirty="0">
                <a:latin typeface="Times New Roman" pitchFamily="18" charset="0"/>
                <a:cs typeface="Times New Roman" pitchFamily="18" charset="0"/>
              </a:rPr>
              <a:t>“Model the objects of the business and how they interact to accomplish the business processes.” </a:t>
            </a:r>
            <a:endParaRPr lang="en-US" sz="1900" dirty="0" smtClean="0">
              <a:latin typeface="Times New Roman" pitchFamily="18" charset="0"/>
              <a:cs typeface="Times New Roman" pitchFamily="18" charset="0"/>
            </a:endParaRPr>
          </a:p>
          <a:p>
            <a:pPr>
              <a:lnSpc>
                <a:spcPct val="160000"/>
              </a:lnSpc>
            </a:pPr>
            <a:r>
              <a:rPr lang="en-US" sz="1900" dirty="0">
                <a:latin typeface="Times New Roman" pitchFamily="18" charset="0"/>
                <a:cs typeface="Times New Roman" pitchFamily="18" charset="0"/>
              </a:rPr>
              <a:t>A business model captures the static and dynamic relationships among a collection of business objects</a:t>
            </a:r>
            <a:r>
              <a:rPr lang="en-US" sz="1900" dirty="0" smtClean="0">
                <a:latin typeface="Times New Roman" pitchFamily="18" charset="0"/>
                <a:cs typeface="Times New Roman" pitchFamily="18" charset="0"/>
              </a:rPr>
              <a:t>.</a:t>
            </a:r>
          </a:p>
          <a:p>
            <a:pPr>
              <a:lnSpc>
                <a:spcPct val="160000"/>
              </a:lnSpc>
            </a:pPr>
            <a:r>
              <a:rPr lang="en-US" sz="1900" dirty="0">
                <a:latin typeface="Times New Roman" pitchFamily="18" charset="0"/>
                <a:cs typeface="Times New Roman" pitchFamily="18" charset="0"/>
              </a:rPr>
              <a:t>  These objects should not be responsible for </a:t>
            </a:r>
            <a:r>
              <a:rPr lang="en-US" sz="1900" b="1" dirty="0">
                <a:latin typeface="Times New Roman" pitchFamily="18" charset="0"/>
                <a:cs typeface="Times New Roman" pitchFamily="18" charset="0"/>
              </a:rPr>
              <a:t>Displaying details and Data Access details.</a:t>
            </a:r>
            <a:endParaRPr lang="en-US" sz="1900" dirty="0">
              <a:latin typeface="Times New Roman" pitchFamily="18" charset="0"/>
              <a:cs typeface="Times New Roman" pitchFamily="18" charset="0"/>
            </a:endParaRPr>
          </a:p>
          <a:p>
            <a:pPr marL="109728" indent="0">
              <a:buNone/>
            </a:pPr>
            <a:r>
              <a:rPr lang="en-US" sz="1900" dirty="0">
                <a:latin typeface="Times New Roman" pitchFamily="18" charset="0"/>
                <a:cs typeface="Times New Roman" pitchFamily="18" charset="0"/>
              </a:rPr>
              <a:t/>
            </a:r>
            <a:br>
              <a:rPr lang="en-US" sz="1900" dirty="0">
                <a:latin typeface="Times New Roman" pitchFamily="18" charset="0"/>
                <a:cs typeface="Times New Roman" pitchFamily="18" charset="0"/>
              </a:rPr>
            </a:br>
            <a:r>
              <a:rPr lang="en-US" sz="1900" dirty="0">
                <a:latin typeface="Times New Roman" pitchFamily="18" charset="0"/>
                <a:cs typeface="Times New Roman" pitchFamily="18" charset="0"/>
              </a:rPr>
              <a:t/>
            </a:r>
            <a:br>
              <a:rPr lang="en-US" sz="1900" dirty="0">
                <a:latin typeface="Times New Roman" pitchFamily="18" charset="0"/>
                <a:cs typeface="Times New Roman" pitchFamily="18" charset="0"/>
              </a:rPr>
            </a:br>
            <a:r>
              <a:rPr lang="en-US" sz="1900" dirty="0">
                <a:latin typeface="Times New Roman" pitchFamily="18" charset="0"/>
                <a:cs typeface="Times New Roman" pitchFamily="18" charset="0"/>
              </a:rPr>
              <a:t/>
            </a:r>
            <a:br>
              <a:rPr lang="en-US" sz="1900" dirty="0">
                <a:latin typeface="Times New Roman" pitchFamily="18" charset="0"/>
                <a:cs typeface="Times New Roman" pitchFamily="18" charset="0"/>
              </a:rPr>
            </a:br>
            <a:r>
              <a:rPr lang="en-US" sz="1900" b="1" dirty="0">
                <a:latin typeface="Times New Roman" pitchFamily="18" charset="0"/>
                <a:cs typeface="Times New Roman" pitchFamily="18" charset="0"/>
              </a:rPr>
              <a:t>          </a:t>
            </a:r>
            <a:r>
              <a:rPr lang="en-US" sz="1900" dirty="0">
                <a:latin typeface="Times New Roman" pitchFamily="18" charset="0"/>
                <a:cs typeface="Times New Roman" pitchFamily="18" charset="0"/>
              </a:rPr>
              <a:t>    </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9338764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109728" indent="0" algn="just">
              <a:lnSpc>
                <a:spcPct val="150000"/>
              </a:lnSpc>
              <a:buNone/>
            </a:pPr>
            <a:r>
              <a:rPr lang="en-US" sz="1800" b="1" u="sng" dirty="0">
                <a:latin typeface="Times New Roman" pitchFamily="18" charset="0"/>
                <a:cs typeface="Times New Roman" pitchFamily="18" charset="0"/>
              </a:rPr>
              <a:t>View Layer / User Interface Layer</a:t>
            </a:r>
            <a:r>
              <a:rPr lang="en-US" sz="1800" b="1" u="sng" dirty="0" smtClean="0">
                <a:latin typeface="Times New Roman" pitchFamily="18" charset="0"/>
                <a:cs typeface="Times New Roman" pitchFamily="18" charset="0"/>
              </a:rPr>
              <a:t>:</a:t>
            </a:r>
          </a:p>
          <a:p>
            <a:pPr marL="109728" indent="0" algn="just">
              <a:lnSpc>
                <a:spcPct val="150000"/>
              </a:lnSpc>
              <a:buNone/>
            </a:pPr>
            <a:endParaRPr lang="en-US" sz="1800" u="sng" dirty="0">
              <a:latin typeface="Times New Roman" pitchFamily="18" charset="0"/>
              <a:cs typeface="Times New Roman" pitchFamily="18" charset="0"/>
            </a:endParaRPr>
          </a:p>
          <a:p>
            <a:pPr algn="just">
              <a:lnSpc>
                <a:spcPct val="150000"/>
              </a:lnSpc>
            </a:pPr>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It consists of objects with which the user interacts as well as the objects needed to manage or control the interface</a:t>
            </a:r>
            <a:r>
              <a:rPr lang="en-US" sz="1800" dirty="0" smtClean="0">
                <a:latin typeface="Times New Roman" pitchFamily="18" charset="0"/>
                <a:cs typeface="Times New Roman" pitchFamily="18" charset="0"/>
              </a:rPr>
              <a:t>.</a:t>
            </a:r>
          </a:p>
          <a:p>
            <a:pPr algn="just">
              <a:lnSpc>
                <a:spcPct val="150000"/>
              </a:lnSpc>
            </a:pPr>
            <a:r>
              <a:rPr lang="en-US" sz="1800" dirty="0">
                <a:latin typeface="Times New Roman" pitchFamily="18" charset="0"/>
                <a:cs typeface="Times New Roman" pitchFamily="18" charset="0"/>
              </a:rPr>
              <a:t>There objects are identified during the object oriented design phase</a:t>
            </a:r>
            <a:r>
              <a:rPr lang="en-US" sz="1800" dirty="0" smtClean="0">
                <a:latin typeface="Times New Roman" pitchFamily="18" charset="0"/>
                <a:cs typeface="Times New Roman" pitchFamily="18" charset="0"/>
              </a:rPr>
              <a:t>.</a:t>
            </a:r>
          </a:p>
          <a:p>
            <a:pPr algn="just">
              <a:lnSpc>
                <a:spcPct val="150000"/>
              </a:lnSpc>
            </a:pPr>
            <a:r>
              <a:rPr lang="en-US" sz="1800" b="1" dirty="0">
                <a:latin typeface="Times New Roman" pitchFamily="18" charset="0"/>
                <a:cs typeface="Times New Roman" pitchFamily="18" charset="0"/>
              </a:rPr>
              <a:t> </a:t>
            </a:r>
            <a:r>
              <a:rPr lang="en-US" sz="1800" dirty="0">
                <a:latin typeface="Times New Roman" pitchFamily="18" charset="0"/>
                <a:cs typeface="Times New Roman" pitchFamily="18" charset="0"/>
              </a:rPr>
              <a:t>This layer is responsible for 2 major aspects</a:t>
            </a:r>
            <a:r>
              <a:rPr lang="en-US" sz="1800" dirty="0" smtClean="0">
                <a:latin typeface="Times New Roman" pitchFamily="18" charset="0"/>
                <a:cs typeface="Times New Roman" pitchFamily="18" charset="0"/>
              </a:rPr>
              <a:t>.</a:t>
            </a:r>
          </a:p>
          <a:p>
            <a:pPr>
              <a:lnSpc>
                <a:spcPct val="150000"/>
              </a:lnSpc>
            </a:pPr>
            <a:r>
              <a:rPr lang="en-US" sz="1800" b="1" dirty="0">
                <a:latin typeface="Times New Roman" pitchFamily="18" charset="0"/>
                <a:cs typeface="Times New Roman" pitchFamily="18" charset="0"/>
              </a:rPr>
              <a:t>Responding to user interaction </a:t>
            </a:r>
            <a:r>
              <a:rPr lang="en-US" sz="1800" dirty="0">
                <a:latin typeface="Times New Roman" pitchFamily="18" charset="0"/>
                <a:cs typeface="Times New Roman" pitchFamily="18" charset="0"/>
              </a:rPr>
              <a:t>and</a:t>
            </a:r>
            <a:r>
              <a:rPr lang="en-US" sz="1800" b="1" dirty="0">
                <a:latin typeface="Times New Roman" pitchFamily="18" charset="0"/>
                <a:cs typeface="Times New Roman" pitchFamily="18" charset="0"/>
              </a:rPr>
              <a:t> displaying </a:t>
            </a:r>
            <a:r>
              <a:rPr lang="en-US" sz="1800" b="1" dirty="0" smtClean="0">
                <a:latin typeface="Times New Roman" pitchFamily="18" charset="0"/>
                <a:cs typeface="Times New Roman" pitchFamily="18" charset="0"/>
              </a:rPr>
              <a:t>business</a:t>
            </a:r>
          </a:p>
          <a:p>
            <a:pPr marL="109728" indent="0">
              <a:lnSpc>
                <a:spcPct val="150000"/>
              </a:lnSpc>
              <a:buNone/>
            </a:pPr>
            <a:endParaRPr lang="en-US" sz="1800" b="1" u="sng" dirty="0" smtClean="0">
              <a:latin typeface="Times New Roman" pitchFamily="18" charset="0"/>
              <a:cs typeface="Times New Roman" pitchFamily="18" charset="0"/>
            </a:endParaRPr>
          </a:p>
          <a:p>
            <a:pPr marL="109728" indent="0">
              <a:lnSpc>
                <a:spcPct val="150000"/>
              </a:lnSpc>
              <a:buNone/>
            </a:pPr>
            <a:r>
              <a:rPr lang="en-US" sz="1800" b="1" u="sng" dirty="0" smtClean="0">
                <a:latin typeface="Times New Roman" pitchFamily="18" charset="0"/>
                <a:cs typeface="Times New Roman" pitchFamily="18" charset="0"/>
              </a:rPr>
              <a:t>Access </a:t>
            </a:r>
            <a:r>
              <a:rPr lang="en-US" sz="1800" b="1" u="sng" dirty="0">
                <a:latin typeface="Times New Roman" pitchFamily="18" charset="0"/>
                <a:cs typeface="Times New Roman" pitchFamily="18" charset="0"/>
              </a:rPr>
              <a:t>Layer</a:t>
            </a:r>
            <a:r>
              <a:rPr lang="en-US" sz="1800" b="1" u="sng" dirty="0" smtClean="0">
                <a:latin typeface="Times New Roman" pitchFamily="18" charset="0"/>
                <a:cs typeface="Times New Roman" pitchFamily="18" charset="0"/>
              </a:rPr>
              <a:t>:</a:t>
            </a:r>
          </a:p>
          <a:p>
            <a:pPr>
              <a:lnSpc>
                <a:spcPct val="150000"/>
              </a:lnSpc>
            </a:pPr>
            <a:endParaRPr lang="en-US" sz="1800" b="1" u="sng" dirty="0" smtClean="0">
              <a:latin typeface="Times New Roman" pitchFamily="18" charset="0"/>
              <a:cs typeface="Times New Roman" pitchFamily="18" charset="0"/>
            </a:endParaRPr>
          </a:p>
          <a:p>
            <a:pPr>
              <a:lnSpc>
                <a:spcPct val="150000"/>
              </a:lnSpc>
            </a:pPr>
            <a:r>
              <a:rPr lang="en-US" sz="1800" dirty="0">
                <a:latin typeface="Times New Roman" pitchFamily="18" charset="0"/>
                <a:cs typeface="Times New Roman" pitchFamily="18" charset="0"/>
              </a:rPr>
              <a:t>It contains objects that know how to communicate with the place where the data actually reside, whether it be a relational database, mainframe, Internet or </a:t>
            </a:r>
            <a:r>
              <a:rPr lang="en-US" sz="1800" dirty="0" err="1">
                <a:latin typeface="Times New Roman" pitchFamily="18" charset="0"/>
                <a:cs typeface="Times New Roman" pitchFamily="18" charset="0"/>
              </a:rPr>
              <a:t>file.It</a:t>
            </a:r>
            <a:r>
              <a:rPr lang="en-US" sz="1800" dirty="0">
                <a:latin typeface="Times New Roman" pitchFamily="18" charset="0"/>
                <a:cs typeface="Times New Roman" pitchFamily="18" charset="0"/>
              </a:rPr>
              <a:t> has two major responsibilities, </a:t>
            </a:r>
            <a:r>
              <a:rPr lang="en-US" sz="1800" b="1" dirty="0">
                <a:latin typeface="Times New Roman" pitchFamily="18" charset="0"/>
                <a:cs typeface="Times New Roman" pitchFamily="18" charset="0"/>
              </a:rPr>
              <a:t>Translate request </a:t>
            </a:r>
            <a:r>
              <a:rPr lang="en-US" sz="1800" dirty="0">
                <a:latin typeface="Times New Roman" pitchFamily="18" charset="0"/>
                <a:cs typeface="Times New Roman" pitchFamily="18" charset="0"/>
              </a:rPr>
              <a:t>and</a:t>
            </a:r>
            <a:r>
              <a:rPr lang="en-US" sz="1800" b="1" dirty="0">
                <a:latin typeface="Times New Roman" pitchFamily="18" charset="0"/>
                <a:cs typeface="Times New Roman" pitchFamily="18" charset="0"/>
              </a:rPr>
              <a:t> Translate result.</a:t>
            </a:r>
            <a:endParaRPr lang="en-US" sz="1800" dirty="0">
              <a:latin typeface="Times New Roman" pitchFamily="18" charset="0"/>
              <a:cs typeface="Times New Roman" pitchFamily="18" charset="0"/>
            </a:endParaRP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7423144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ctr">
              <a:buNone/>
            </a:pPr>
            <a:r>
              <a:rPr lang="en-US" sz="1600" b="1" dirty="0">
                <a:latin typeface="Times New Roman" pitchFamily="18" charset="0"/>
                <a:cs typeface="Times New Roman" pitchFamily="18" charset="0"/>
              </a:rPr>
              <a:t>OBJECT </a:t>
            </a:r>
            <a:r>
              <a:rPr lang="en-US" sz="1600" b="1" dirty="0" smtClean="0">
                <a:latin typeface="Times New Roman" pitchFamily="18" charset="0"/>
                <a:cs typeface="Times New Roman" pitchFamily="18" charset="0"/>
              </a:rPr>
              <a:t>BASICS</a:t>
            </a:r>
          </a:p>
          <a:p>
            <a:pPr algn="just"/>
            <a:endParaRPr lang="en-US" sz="1600" b="1" dirty="0" smtClean="0">
              <a:latin typeface="Times New Roman" pitchFamily="18" charset="0"/>
              <a:cs typeface="Times New Roman" pitchFamily="18" charset="0"/>
            </a:endParaRPr>
          </a:p>
          <a:p>
            <a:pPr marL="109728" indent="0" algn="just">
              <a:buNone/>
            </a:pPr>
            <a:r>
              <a:rPr lang="en-US" sz="1600" b="1" dirty="0">
                <a:latin typeface="Times New Roman" pitchFamily="18" charset="0"/>
                <a:cs typeface="Times New Roman" pitchFamily="18" charset="0"/>
              </a:rPr>
              <a:t>INTRODUCTION TO THE OO </a:t>
            </a:r>
            <a:r>
              <a:rPr lang="en-US" sz="1600" b="1" dirty="0" smtClean="0">
                <a:latin typeface="Times New Roman" pitchFamily="18" charset="0"/>
                <a:cs typeface="Times New Roman" pitchFamily="18" charset="0"/>
              </a:rPr>
              <a:t>APPROACH</a:t>
            </a:r>
          </a:p>
          <a:p>
            <a:pPr marL="109728" indent="0" algn="just">
              <a:buNone/>
            </a:pPr>
            <a:endParaRPr lang="en-US" sz="1600" b="1" dirty="0" smtClean="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Object-oriented approaches attempt to build models that mimic the “real world”</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Many systems we want to build involve things that exhibit </a:t>
            </a:r>
            <a:r>
              <a:rPr lang="en-US" sz="1600" dirty="0" smtClean="0">
                <a:latin typeface="Times New Roman" pitchFamily="18" charset="0"/>
                <a:cs typeface="Times New Roman" pitchFamily="18" charset="0"/>
              </a:rPr>
              <a:t>behavior </a:t>
            </a:r>
            <a:r>
              <a:rPr lang="en-US" sz="1600" dirty="0">
                <a:latin typeface="Times New Roman" pitchFamily="18" charset="0"/>
                <a:cs typeface="Times New Roman" pitchFamily="18" charset="0"/>
              </a:rPr>
              <a:t>as well as having structure, and also may exhibit time-dependent </a:t>
            </a:r>
            <a:r>
              <a:rPr lang="en-US" sz="1600" dirty="0" smtClean="0">
                <a:latin typeface="Times New Roman" pitchFamily="18" charset="0"/>
                <a:cs typeface="Times New Roman" pitchFamily="18" charset="0"/>
              </a:rPr>
              <a:t>aspects</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OO approaches attempt to consistently capture  </a:t>
            </a:r>
            <a:r>
              <a:rPr lang="en-US" sz="1600" dirty="0" smtClean="0">
                <a:latin typeface="Times New Roman" pitchFamily="18" charset="0"/>
                <a:cs typeface="Times New Roman" pitchFamily="18" charset="0"/>
              </a:rPr>
              <a:t>all </a:t>
            </a:r>
            <a:r>
              <a:rPr lang="en-US" sz="1600" dirty="0">
                <a:latin typeface="Times New Roman" pitchFamily="18" charset="0"/>
                <a:cs typeface="Times New Roman" pitchFamily="18" charset="0"/>
              </a:rPr>
              <a:t>these aspects </a:t>
            </a:r>
          </a:p>
          <a:p>
            <a:endParaRPr lang="en-US" sz="1600" b="1" dirty="0" smtClean="0">
              <a:latin typeface="Times New Roman" pitchFamily="18" charset="0"/>
              <a:cs typeface="Times New Roman" pitchFamily="18" charset="0"/>
            </a:endParaRPr>
          </a:p>
          <a:p>
            <a:endParaRPr lang="en-US" sz="1600" b="1" dirty="0" smtClean="0">
              <a:latin typeface="Times New Roman" pitchFamily="18" charset="0"/>
              <a:cs typeface="Times New Roman" pitchFamily="18" charset="0"/>
            </a:endParaRPr>
          </a:p>
          <a:p>
            <a:endParaRPr lang="en-US" sz="1600" b="1"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endParaRPr lang="en-US"/>
          </a:p>
        </p:txBody>
      </p:sp>
      <p:pic>
        <p:nvPicPr>
          <p:cNvPr id="4" name="image74.png"/>
          <p:cNvPicPr/>
          <p:nvPr/>
        </p:nvPicPr>
        <p:blipFill>
          <a:blip r:embed="rId2" cstate="print"/>
          <a:stretch>
            <a:fillRect/>
          </a:stretch>
        </p:blipFill>
        <p:spPr>
          <a:xfrm>
            <a:off x="6019800" y="4419600"/>
            <a:ext cx="2034540" cy="1985645"/>
          </a:xfrm>
          <a:prstGeom prst="rect">
            <a:avLst/>
          </a:prstGeom>
        </p:spPr>
      </p:pic>
    </p:spTree>
    <p:extLst>
      <p:ext uri="{BB962C8B-B14F-4D97-AF65-F5344CB8AC3E}">
        <p14:creationId xmlns:p14="http://schemas.microsoft.com/office/powerpoint/2010/main" val="22974960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12700" algn="just">
              <a:lnSpc>
                <a:spcPct val="100000"/>
              </a:lnSpc>
              <a:spcBef>
                <a:spcPts val="95"/>
              </a:spcBef>
            </a:pPr>
            <a:endParaRPr lang="en-US" sz="2000" dirty="0" smtClean="0">
              <a:latin typeface="Times New Roman"/>
              <a:cs typeface="Times New Roman"/>
            </a:endParaRPr>
          </a:p>
          <a:p>
            <a:pPr marL="0" indent="0" algn="ctr">
              <a:lnSpc>
                <a:spcPct val="100000"/>
              </a:lnSpc>
              <a:spcBef>
                <a:spcPts val="95"/>
              </a:spcBef>
              <a:buNone/>
            </a:pPr>
            <a:r>
              <a:rPr lang="en-US" sz="2000" b="1" spc="-80" dirty="0">
                <a:latin typeface="Times New Roman"/>
                <a:cs typeface="Times New Roman"/>
              </a:rPr>
              <a:t>OBJECT </a:t>
            </a:r>
            <a:r>
              <a:rPr lang="en-US" sz="2000" b="1" spc="-85" dirty="0">
                <a:latin typeface="Times New Roman"/>
                <a:cs typeface="Times New Roman"/>
              </a:rPr>
              <a:t>ORIENTED</a:t>
            </a:r>
            <a:r>
              <a:rPr lang="en-US" sz="2000" b="1" spc="-475" dirty="0">
                <a:latin typeface="Times New Roman"/>
                <a:cs typeface="Times New Roman"/>
              </a:rPr>
              <a:t> </a:t>
            </a:r>
            <a:r>
              <a:rPr lang="en-US" sz="2000" b="1" spc="-90" dirty="0">
                <a:latin typeface="Times New Roman"/>
                <a:cs typeface="Times New Roman"/>
              </a:rPr>
              <a:t>PHILOSOPHY</a:t>
            </a:r>
            <a:endParaRPr lang="en-US" sz="2000" dirty="0">
              <a:latin typeface="Times New Roman"/>
              <a:cs typeface="Times New Roman"/>
            </a:endParaRPr>
          </a:p>
          <a:p>
            <a:pPr marL="12700" algn="just">
              <a:lnSpc>
                <a:spcPct val="100000"/>
              </a:lnSpc>
              <a:spcBef>
                <a:spcPts val="95"/>
              </a:spcBef>
            </a:pPr>
            <a:r>
              <a:rPr lang="en-US" sz="2000" dirty="0" smtClean="0">
                <a:latin typeface="Times New Roman"/>
                <a:cs typeface="Times New Roman"/>
              </a:rPr>
              <a:t>The </a:t>
            </a:r>
            <a:r>
              <a:rPr lang="en-US" sz="2000" b="1" spc="-10" dirty="0">
                <a:latin typeface="Times New Roman"/>
                <a:cs typeface="Times New Roman"/>
              </a:rPr>
              <a:t>programming </a:t>
            </a:r>
            <a:r>
              <a:rPr lang="en-US" sz="2000" b="1" spc="-5" dirty="0">
                <a:latin typeface="Times New Roman"/>
                <a:cs typeface="Times New Roman"/>
              </a:rPr>
              <a:t>languages </a:t>
            </a:r>
            <a:r>
              <a:rPr lang="en-US" sz="2000" dirty="0">
                <a:latin typeface="Times New Roman"/>
                <a:cs typeface="Times New Roman"/>
              </a:rPr>
              <a:t>provide the </a:t>
            </a:r>
            <a:r>
              <a:rPr lang="en-US" sz="2000" spc="-5" dirty="0">
                <a:latin typeface="Times New Roman"/>
                <a:cs typeface="Times New Roman"/>
              </a:rPr>
              <a:t>programmers </a:t>
            </a:r>
            <a:r>
              <a:rPr lang="en-US" sz="2000" dirty="0">
                <a:latin typeface="Times New Roman"/>
                <a:cs typeface="Times New Roman"/>
              </a:rPr>
              <a:t>the </a:t>
            </a:r>
            <a:r>
              <a:rPr lang="en-US" sz="2000" spc="-5" dirty="0">
                <a:latin typeface="Times New Roman"/>
                <a:cs typeface="Times New Roman"/>
              </a:rPr>
              <a:t>way</a:t>
            </a:r>
            <a:r>
              <a:rPr lang="en-US" sz="2000" spc="130" dirty="0">
                <a:latin typeface="Times New Roman"/>
                <a:cs typeface="Times New Roman"/>
              </a:rPr>
              <a:t> </a:t>
            </a:r>
            <a:r>
              <a:rPr lang="en-US" sz="2000" dirty="0">
                <a:latin typeface="Times New Roman"/>
                <a:cs typeface="Times New Roman"/>
              </a:rPr>
              <a:t>of</a:t>
            </a:r>
          </a:p>
          <a:p>
            <a:pPr marL="0" indent="0" algn="just">
              <a:lnSpc>
                <a:spcPct val="100000"/>
              </a:lnSpc>
              <a:buNone/>
            </a:pPr>
            <a:r>
              <a:rPr lang="en-US" sz="2000" b="1" spc="-5" dirty="0">
                <a:latin typeface="Times New Roman"/>
                <a:cs typeface="Times New Roman"/>
              </a:rPr>
              <a:t>describing the</a:t>
            </a:r>
            <a:r>
              <a:rPr lang="en-US" sz="2000" b="1" spc="20" dirty="0">
                <a:latin typeface="Times New Roman"/>
                <a:cs typeface="Times New Roman"/>
              </a:rPr>
              <a:t> </a:t>
            </a:r>
            <a:r>
              <a:rPr lang="en-US" sz="2000" b="1" spc="-15" dirty="0">
                <a:latin typeface="Times New Roman"/>
                <a:cs typeface="Times New Roman"/>
              </a:rPr>
              <a:t>process</a:t>
            </a:r>
            <a:r>
              <a:rPr lang="en-US" sz="2000" spc="-15" dirty="0">
                <a:latin typeface="Times New Roman"/>
                <a:cs typeface="Times New Roman"/>
              </a:rPr>
              <a:t>.</a:t>
            </a:r>
            <a:endParaRPr lang="en-US" sz="2000" dirty="0">
              <a:latin typeface="Times New Roman"/>
              <a:cs typeface="Times New Roman"/>
            </a:endParaRPr>
          </a:p>
          <a:p>
            <a:pPr algn="just">
              <a:lnSpc>
                <a:spcPct val="100000"/>
              </a:lnSpc>
              <a:spcBef>
                <a:spcPts val="20"/>
              </a:spcBef>
            </a:pPr>
            <a:endParaRPr lang="en-US" sz="2000" dirty="0">
              <a:latin typeface="Times New Roman"/>
              <a:cs typeface="Times New Roman"/>
            </a:endParaRPr>
          </a:p>
          <a:p>
            <a:pPr marL="194945" marR="457200" indent="-182880" algn="just">
              <a:lnSpc>
                <a:spcPct val="100000"/>
              </a:lnSpc>
            </a:pPr>
            <a:r>
              <a:rPr lang="en-US" sz="2000" dirty="0" smtClean="0">
                <a:latin typeface="Times New Roman"/>
                <a:cs typeface="Times New Roman"/>
              </a:rPr>
              <a:t>The </a:t>
            </a:r>
            <a:r>
              <a:rPr lang="en-US" sz="2000" b="1" spc="-5" dirty="0">
                <a:latin typeface="Times New Roman"/>
                <a:cs typeface="Times New Roman"/>
              </a:rPr>
              <a:t>ease of description, </a:t>
            </a:r>
            <a:r>
              <a:rPr lang="en-US" sz="2000" b="1" spc="-15" dirty="0">
                <a:latin typeface="Times New Roman"/>
                <a:cs typeface="Times New Roman"/>
              </a:rPr>
              <a:t>reusability, extensibility, readability,  </a:t>
            </a:r>
            <a:r>
              <a:rPr lang="en-US" sz="2000" b="1" dirty="0">
                <a:latin typeface="Times New Roman"/>
                <a:cs typeface="Times New Roman"/>
              </a:rPr>
              <a:t>computational </a:t>
            </a:r>
            <a:r>
              <a:rPr lang="en-US" sz="2000" b="1" spc="-15" dirty="0">
                <a:latin typeface="Times New Roman"/>
                <a:cs typeface="Times New Roman"/>
              </a:rPr>
              <a:t>efficiency, </a:t>
            </a:r>
            <a:r>
              <a:rPr lang="en-US" sz="2000" b="1" spc="-5" dirty="0">
                <a:latin typeface="Times New Roman"/>
                <a:cs typeface="Times New Roman"/>
              </a:rPr>
              <a:t>and </a:t>
            </a:r>
            <a:r>
              <a:rPr lang="en-US" sz="2000" b="1" dirty="0">
                <a:latin typeface="Times New Roman"/>
                <a:cs typeface="Times New Roman"/>
              </a:rPr>
              <a:t>ability to </a:t>
            </a:r>
            <a:r>
              <a:rPr lang="en-US" sz="2000" b="1" spc="-5" dirty="0">
                <a:latin typeface="Times New Roman"/>
                <a:cs typeface="Times New Roman"/>
              </a:rPr>
              <a:t>maintain </a:t>
            </a:r>
            <a:r>
              <a:rPr lang="en-US" sz="2000" spc="-5" dirty="0">
                <a:latin typeface="Times New Roman"/>
                <a:cs typeface="Times New Roman"/>
              </a:rPr>
              <a:t>depends on  languages</a:t>
            </a:r>
            <a:r>
              <a:rPr lang="en-US" sz="2000" spc="-10" dirty="0">
                <a:latin typeface="Times New Roman"/>
                <a:cs typeface="Times New Roman"/>
              </a:rPr>
              <a:t> </a:t>
            </a:r>
            <a:r>
              <a:rPr lang="en-US" sz="2000" dirty="0">
                <a:latin typeface="Times New Roman"/>
                <a:cs typeface="Times New Roman"/>
              </a:rPr>
              <a:t>used.</a:t>
            </a:r>
          </a:p>
          <a:p>
            <a:pPr algn="just">
              <a:lnSpc>
                <a:spcPct val="100000"/>
              </a:lnSpc>
              <a:spcBef>
                <a:spcPts val="15"/>
              </a:spcBef>
            </a:pPr>
            <a:endParaRPr lang="en-US" sz="2000" dirty="0">
              <a:latin typeface="Times New Roman"/>
              <a:cs typeface="Times New Roman"/>
            </a:endParaRPr>
          </a:p>
          <a:p>
            <a:pPr marL="194945" marR="340360" indent="-182880" algn="just">
              <a:lnSpc>
                <a:spcPct val="100000"/>
              </a:lnSpc>
            </a:pPr>
            <a:r>
              <a:rPr lang="en-US" sz="2000" b="1" dirty="0" smtClean="0">
                <a:latin typeface="Times New Roman"/>
                <a:cs typeface="Times New Roman"/>
              </a:rPr>
              <a:t>System </a:t>
            </a:r>
            <a:r>
              <a:rPr lang="en-US" sz="2000" b="1" spc="-10" dirty="0">
                <a:latin typeface="Times New Roman"/>
                <a:cs typeface="Times New Roman"/>
              </a:rPr>
              <a:t>Software </a:t>
            </a:r>
            <a:r>
              <a:rPr lang="en-US" sz="2000" spc="-5" dirty="0">
                <a:latin typeface="Times New Roman"/>
                <a:cs typeface="Times New Roman"/>
              </a:rPr>
              <a:t>– Machine Understandable language (Integers,  floating </a:t>
            </a:r>
            <a:r>
              <a:rPr lang="en-US" sz="2000" dirty="0">
                <a:latin typeface="Times New Roman"/>
                <a:cs typeface="Times New Roman"/>
              </a:rPr>
              <a:t>point </a:t>
            </a:r>
            <a:r>
              <a:rPr lang="en-US" sz="2000" spc="-5" dirty="0">
                <a:latin typeface="Times New Roman"/>
                <a:cs typeface="Times New Roman"/>
              </a:rPr>
              <a:t>numbers, chars, Addressing</a:t>
            </a:r>
            <a:r>
              <a:rPr lang="en-US" sz="2000" spc="-65" dirty="0">
                <a:latin typeface="Times New Roman"/>
                <a:cs typeface="Times New Roman"/>
              </a:rPr>
              <a:t> </a:t>
            </a:r>
            <a:r>
              <a:rPr lang="en-US" sz="2000" spc="-5" dirty="0">
                <a:latin typeface="Times New Roman"/>
                <a:cs typeface="Times New Roman"/>
              </a:rPr>
              <a:t>Modes,….)</a:t>
            </a:r>
            <a:endParaRPr lang="en-US" sz="2000" dirty="0">
              <a:latin typeface="Times New Roman"/>
              <a:cs typeface="Times New Roman"/>
            </a:endParaRPr>
          </a:p>
          <a:p>
            <a:pPr algn="just">
              <a:lnSpc>
                <a:spcPct val="100000"/>
              </a:lnSpc>
              <a:spcBef>
                <a:spcPts val="20"/>
              </a:spcBef>
            </a:pPr>
            <a:endParaRPr lang="en-US" sz="2000" dirty="0">
              <a:latin typeface="Times New Roman"/>
              <a:cs typeface="Times New Roman"/>
            </a:endParaRPr>
          </a:p>
          <a:p>
            <a:pPr marL="194945" marR="5080" indent="-182880" algn="just">
              <a:lnSpc>
                <a:spcPct val="100000"/>
              </a:lnSpc>
            </a:pPr>
            <a:r>
              <a:rPr lang="en-US" sz="2000" dirty="0" err="1" smtClean="0">
                <a:latin typeface="Times New Roman"/>
                <a:cs typeface="Times New Roman"/>
              </a:rPr>
              <a:t>Eg</a:t>
            </a:r>
            <a:r>
              <a:rPr lang="en-US" sz="2000" dirty="0">
                <a:latin typeface="Times New Roman"/>
                <a:cs typeface="Times New Roman"/>
              </a:rPr>
              <a:t>., </a:t>
            </a:r>
            <a:r>
              <a:rPr lang="en-US" sz="2000" b="1" spc="-5" dirty="0">
                <a:latin typeface="Times New Roman"/>
                <a:cs typeface="Times New Roman"/>
              </a:rPr>
              <a:t>Financial Investment </a:t>
            </a:r>
            <a:r>
              <a:rPr lang="en-US" sz="2000" spc="-5" dirty="0">
                <a:latin typeface="Wingdings"/>
                <a:cs typeface="Wingdings"/>
              </a:rPr>
              <a:t></a:t>
            </a:r>
            <a:r>
              <a:rPr lang="en-US" sz="2000" spc="-5" dirty="0">
                <a:latin typeface="Times New Roman"/>
                <a:cs typeface="Times New Roman"/>
              </a:rPr>
              <a:t>Development of Financial Investment  </a:t>
            </a:r>
            <a:r>
              <a:rPr lang="en-US" sz="2000" dirty="0">
                <a:latin typeface="Times New Roman"/>
                <a:cs typeface="Times New Roman"/>
              </a:rPr>
              <a:t>Machine </a:t>
            </a:r>
            <a:r>
              <a:rPr lang="en-US" sz="2000" b="1" spc="-10" dirty="0">
                <a:latin typeface="Times New Roman"/>
                <a:cs typeface="Times New Roman"/>
              </a:rPr>
              <a:t>directly </a:t>
            </a:r>
            <a:r>
              <a:rPr lang="en-US" sz="2000" b="1" spc="-5" dirty="0">
                <a:latin typeface="Times New Roman"/>
                <a:cs typeface="Times New Roman"/>
              </a:rPr>
              <a:t>would </a:t>
            </a:r>
            <a:r>
              <a:rPr lang="en-US" sz="2000" b="1" spc="-10" dirty="0">
                <a:latin typeface="Times New Roman"/>
                <a:cs typeface="Times New Roman"/>
              </a:rPr>
              <a:t>reduce</a:t>
            </a:r>
            <a:r>
              <a:rPr lang="en-US" sz="2000" b="1" dirty="0">
                <a:latin typeface="Times New Roman"/>
                <a:cs typeface="Times New Roman"/>
              </a:rPr>
              <a:t> </a:t>
            </a:r>
            <a:r>
              <a:rPr lang="en-US" sz="2000" b="1" spc="-5" dirty="0">
                <a:latin typeface="Times New Roman"/>
                <a:cs typeface="Times New Roman"/>
              </a:rPr>
              <a:t>translation</a:t>
            </a:r>
            <a:endParaRPr lang="en-US" sz="2000"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9206191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lnSpc>
                <a:spcPct val="100000"/>
              </a:lnSpc>
              <a:spcBef>
                <a:spcPts val="50"/>
              </a:spcBef>
            </a:pPr>
            <a:endParaRPr lang="en-US" sz="1800" dirty="0">
              <a:latin typeface="Times New Roman"/>
              <a:cs typeface="Times New Roman"/>
            </a:endParaRPr>
          </a:p>
          <a:p>
            <a:pPr marL="194945" marR="233679" indent="-182880" algn="just">
              <a:lnSpc>
                <a:spcPct val="100000"/>
              </a:lnSpc>
            </a:pPr>
            <a:r>
              <a:rPr lang="en-US" sz="1800" b="1" spc="-5" dirty="0" smtClean="0">
                <a:latin typeface="Times New Roman"/>
                <a:cs typeface="Times New Roman"/>
              </a:rPr>
              <a:t>Object-Oriented </a:t>
            </a:r>
            <a:r>
              <a:rPr lang="en-US" sz="1800" b="1" spc="-10" dirty="0">
                <a:latin typeface="Times New Roman"/>
                <a:cs typeface="Times New Roman"/>
              </a:rPr>
              <a:t>Programming </a:t>
            </a:r>
            <a:r>
              <a:rPr lang="en-US" sz="1800" b="1" spc="-5" dirty="0">
                <a:latin typeface="Times New Roman"/>
                <a:cs typeface="Times New Roman"/>
              </a:rPr>
              <a:t>Concepts </a:t>
            </a:r>
            <a:r>
              <a:rPr lang="en-US" sz="1800" spc="-5" dirty="0">
                <a:latin typeface="Times New Roman"/>
                <a:cs typeface="Times New Roman"/>
              </a:rPr>
              <a:t>allows closer </a:t>
            </a:r>
            <a:r>
              <a:rPr lang="en-US" sz="1800" b="1" spc="-5" dirty="0">
                <a:latin typeface="Times New Roman"/>
                <a:cs typeface="Times New Roman"/>
              </a:rPr>
              <a:t>ideas and  terms </a:t>
            </a:r>
            <a:r>
              <a:rPr lang="en-US" sz="1800" spc="-5" dirty="0">
                <a:latin typeface="Times New Roman"/>
                <a:cs typeface="Times New Roman"/>
              </a:rPr>
              <a:t>for </a:t>
            </a:r>
            <a:r>
              <a:rPr lang="en-US" sz="1800" dirty="0">
                <a:latin typeface="Times New Roman"/>
                <a:cs typeface="Times New Roman"/>
              </a:rPr>
              <a:t>the </a:t>
            </a:r>
            <a:r>
              <a:rPr lang="en-US" sz="1800" b="1" spc="-5" dirty="0">
                <a:latin typeface="Times New Roman"/>
                <a:cs typeface="Times New Roman"/>
              </a:rPr>
              <a:t>development </a:t>
            </a:r>
            <a:r>
              <a:rPr lang="en-US" sz="1800" spc="-5" dirty="0">
                <a:latin typeface="Times New Roman"/>
                <a:cs typeface="Times New Roman"/>
              </a:rPr>
              <a:t>of certain</a:t>
            </a:r>
            <a:r>
              <a:rPr lang="en-US" sz="1800" spc="80" dirty="0">
                <a:latin typeface="Times New Roman"/>
                <a:cs typeface="Times New Roman"/>
              </a:rPr>
              <a:t> </a:t>
            </a:r>
            <a:r>
              <a:rPr lang="en-US" sz="1800" spc="-5" dirty="0">
                <a:latin typeface="Times New Roman"/>
                <a:cs typeface="Times New Roman"/>
              </a:rPr>
              <a:t>applications.</a:t>
            </a:r>
            <a:endParaRPr lang="en-US" sz="1800" dirty="0">
              <a:latin typeface="Times New Roman"/>
              <a:cs typeface="Times New Roman"/>
            </a:endParaRPr>
          </a:p>
          <a:p>
            <a:pPr algn="just">
              <a:lnSpc>
                <a:spcPct val="100000"/>
              </a:lnSpc>
              <a:spcBef>
                <a:spcPts val="20"/>
              </a:spcBef>
            </a:pPr>
            <a:endParaRPr lang="en-US" sz="1800" dirty="0">
              <a:latin typeface="Times New Roman"/>
              <a:cs typeface="Times New Roman"/>
            </a:endParaRPr>
          </a:p>
          <a:p>
            <a:pPr marL="12700" algn="just">
              <a:lnSpc>
                <a:spcPct val="100000"/>
              </a:lnSpc>
            </a:pPr>
            <a:r>
              <a:rPr lang="en-US" sz="1800" b="1" dirty="0" smtClean="0">
                <a:latin typeface="Times New Roman"/>
                <a:cs typeface="Times New Roman"/>
              </a:rPr>
              <a:t>Financial </a:t>
            </a:r>
            <a:r>
              <a:rPr lang="en-US" sz="1800" b="1" spc="-5" dirty="0">
                <a:latin typeface="Times New Roman"/>
                <a:cs typeface="Times New Roman"/>
              </a:rPr>
              <a:t>Investment</a:t>
            </a:r>
            <a:r>
              <a:rPr lang="en-US" sz="1800" b="1" spc="30" dirty="0">
                <a:latin typeface="Times New Roman"/>
                <a:cs typeface="Times New Roman"/>
              </a:rPr>
              <a:t> </a:t>
            </a:r>
            <a:r>
              <a:rPr lang="en-US" sz="1800" b="1" spc="-5" dirty="0">
                <a:latin typeface="Times New Roman"/>
                <a:cs typeface="Times New Roman"/>
              </a:rPr>
              <a:t>:</a:t>
            </a:r>
            <a:endParaRPr lang="en-US" sz="1800" dirty="0">
              <a:latin typeface="Times New Roman"/>
              <a:cs typeface="Times New Roman"/>
            </a:endParaRPr>
          </a:p>
          <a:p>
            <a:pPr marL="287020" algn="just">
              <a:lnSpc>
                <a:spcPct val="100000"/>
              </a:lnSpc>
              <a:spcBef>
                <a:spcPts val="525"/>
              </a:spcBef>
            </a:pPr>
            <a:r>
              <a:rPr lang="en-US" sz="1800" spc="5" dirty="0" smtClean="0">
                <a:solidFill>
                  <a:srgbClr val="4F81BC"/>
                </a:solidFill>
                <a:latin typeface="Arial"/>
                <a:cs typeface="Arial"/>
              </a:rPr>
              <a:t> </a:t>
            </a:r>
            <a:r>
              <a:rPr lang="en-US" sz="1800" spc="-5" dirty="0">
                <a:latin typeface="Times New Roman"/>
                <a:cs typeface="Times New Roman"/>
              </a:rPr>
              <a:t>Bond (data </a:t>
            </a:r>
            <a:r>
              <a:rPr lang="en-US" sz="1800" dirty="0">
                <a:latin typeface="Times New Roman"/>
                <a:cs typeface="Times New Roman"/>
              </a:rPr>
              <a:t>type) </a:t>
            </a:r>
            <a:r>
              <a:rPr lang="en-US" sz="1800" spc="-5" dirty="0">
                <a:latin typeface="Wingdings"/>
                <a:cs typeface="Wingdings"/>
              </a:rPr>
              <a:t></a:t>
            </a:r>
            <a:r>
              <a:rPr lang="en-US" sz="1800" spc="-265" dirty="0">
                <a:latin typeface="Times New Roman"/>
                <a:cs typeface="Times New Roman"/>
              </a:rPr>
              <a:t> </a:t>
            </a:r>
            <a:r>
              <a:rPr lang="en-US" sz="1800" spc="-5" dirty="0">
                <a:latin typeface="Times New Roman"/>
                <a:cs typeface="Times New Roman"/>
              </a:rPr>
              <a:t>character</a:t>
            </a:r>
            <a:endParaRPr lang="en-US" sz="1800" dirty="0">
              <a:latin typeface="Times New Roman"/>
              <a:cs typeface="Times New Roman"/>
            </a:endParaRPr>
          </a:p>
          <a:p>
            <a:pPr marL="287020" algn="just">
              <a:lnSpc>
                <a:spcPct val="100000"/>
              </a:lnSpc>
              <a:spcBef>
                <a:spcPts val="530"/>
              </a:spcBef>
            </a:pPr>
            <a:r>
              <a:rPr lang="en-US" sz="1800" spc="5" dirty="0" smtClean="0">
                <a:solidFill>
                  <a:srgbClr val="4F81BC"/>
                </a:solidFill>
                <a:latin typeface="Arial"/>
                <a:cs typeface="Arial"/>
              </a:rPr>
              <a:t> </a:t>
            </a:r>
            <a:r>
              <a:rPr lang="en-US" sz="1800" spc="-5" dirty="0">
                <a:latin typeface="Times New Roman"/>
                <a:cs typeface="Times New Roman"/>
              </a:rPr>
              <a:t>Buy operation on a </a:t>
            </a:r>
            <a:r>
              <a:rPr lang="en-US" sz="1800" dirty="0">
                <a:latin typeface="Times New Roman"/>
                <a:cs typeface="Times New Roman"/>
              </a:rPr>
              <a:t>bond </a:t>
            </a:r>
            <a:r>
              <a:rPr lang="en-US" sz="1800" spc="-5" dirty="0">
                <a:latin typeface="Times New Roman"/>
                <a:cs typeface="Times New Roman"/>
              </a:rPr>
              <a:t>(+) </a:t>
            </a:r>
            <a:r>
              <a:rPr lang="en-US" sz="1800" spc="-5" dirty="0">
                <a:latin typeface="Wingdings"/>
                <a:cs typeface="Wingdings"/>
              </a:rPr>
              <a:t></a:t>
            </a:r>
            <a:r>
              <a:rPr lang="en-US" sz="1800" spc="-5" dirty="0">
                <a:latin typeface="Times New Roman"/>
                <a:cs typeface="Times New Roman"/>
              </a:rPr>
              <a:t>operation on a</a:t>
            </a:r>
            <a:r>
              <a:rPr lang="en-US" sz="1800" spc="-225" dirty="0">
                <a:latin typeface="Times New Roman"/>
                <a:cs typeface="Times New Roman"/>
              </a:rPr>
              <a:t> </a:t>
            </a:r>
            <a:r>
              <a:rPr lang="en-US" sz="1800" spc="-5" dirty="0">
                <a:latin typeface="Times New Roman"/>
                <a:cs typeface="Times New Roman"/>
              </a:rPr>
              <a:t>number</a:t>
            </a:r>
            <a:endParaRPr lang="en-US" sz="1800" dirty="0">
              <a:latin typeface="Times New Roman"/>
              <a:cs typeface="Times New Roman"/>
            </a:endParaRP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2834773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109728" indent="0" algn="just">
              <a:lnSpc>
                <a:spcPct val="120000"/>
              </a:lnSpc>
              <a:buNone/>
            </a:pPr>
            <a:r>
              <a:rPr lang="en-US" sz="1900" b="1" dirty="0">
                <a:latin typeface="Times New Roman" pitchFamily="18" charset="0"/>
                <a:cs typeface="Times New Roman" pitchFamily="18" charset="0"/>
              </a:rPr>
              <a:t>Object</a:t>
            </a:r>
            <a:endParaRPr lang="en-US" sz="1900" dirty="0">
              <a:latin typeface="Times New Roman" pitchFamily="18" charset="0"/>
              <a:cs typeface="Times New Roman" pitchFamily="18" charset="0"/>
            </a:endParaRPr>
          </a:p>
          <a:p>
            <a:pPr algn="just">
              <a:lnSpc>
                <a:spcPct val="120000"/>
              </a:lnSpc>
            </a:pPr>
            <a:r>
              <a:rPr lang="en-US" sz="1700" dirty="0">
                <a:latin typeface="Times New Roman" pitchFamily="18" charset="0"/>
                <a:cs typeface="Times New Roman" pitchFamily="18" charset="0"/>
              </a:rPr>
              <a:t>An object is something which has its own identity and can be easily compared to a real world object like a car or a laptop</a:t>
            </a:r>
            <a:r>
              <a:rPr lang="en-US" sz="1700" dirty="0" smtClean="0">
                <a:latin typeface="Times New Roman" pitchFamily="18" charset="0"/>
                <a:cs typeface="Times New Roman" pitchFamily="18" charset="0"/>
              </a:rPr>
              <a:t>.</a:t>
            </a:r>
          </a:p>
          <a:p>
            <a:pPr algn="just">
              <a:lnSpc>
                <a:spcPct val="120000"/>
              </a:lnSpc>
            </a:pPr>
            <a:endParaRPr lang="en-US" sz="1700" dirty="0">
              <a:latin typeface="Times New Roman" pitchFamily="18" charset="0"/>
              <a:cs typeface="Times New Roman" pitchFamily="18" charset="0"/>
            </a:endParaRPr>
          </a:p>
          <a:p>
            <a:pPr algn="just">
              <a:lnSpc>
                <a:spcPct val="120000"/>
              </a:lnSpc>
            </a:pPr>
            <a:r>
              <a:rPr lang="en-US" sz="1700" dirty="0" smtClean="0">
                <a:latin typeface="Times New Roman" pitchFamily="18" charset="0"/>
                <a:cs typeface="Times New Roman" pitchFamily="18" charset="0"/>
              </a:rPr>
              <a:t> </a:t>
            </a:r>
            <a:r>
              <a:rPr lang="en-US" sz="1700" dirty="0">
                <a:latin typeface="Times New Roman" pitchFamily="18" charset="0"/>
                <a:cs typeface="Times New Roman" pitchFamily="18" charset="0"/>
              </a:rPr>
              <a:t>An object contains a state and some behavior</a:t>
            </a:r>
            <a:r>
              <a:rPr lang="en-US" sz="1700" dirty="0" smtClean="0">
                <a:latin typeface="Times New Roman" pitchFamily="18" charset="0"/>
                <a:cs typeface="Times New Roman" pitchFamily="18" charset="0"/>
              </a:rPr>
              <a:t>.</a:t>
            </a:r>
          </a:p>
          <a:p>
            <a:pPr algn="just">
              <a:lnSpc>
                <a:spcPct val="120000"/>
              </a:lnSpc>
            </a:pPr>
            <a:endParaRPr lang="en-US" sz="1700" dirty="0">
              <a:latin typeface="Times New Roman" pitchFamily="18" charset="0"/>
              <a:cs typeface="Times New Roman" pitchFamily="18" charset="0"/>
            </a:endParaRPr>
          </a:p>
          <a:p>
            <a:pPr algn="just">
              <a:lnSpc>
                <a:spcPct val="120000"/>
              </a:lnSpc>
            </a:pPr>
            <a:r>
              <a:rPr lang="en-US" sz="1700" dirty="0" smtClean="0">
                <a:latin typeface="Times New Roman" pitchFamily="18" charset="0"/>
                <a:cs typeface="Times New Roman" pitchFamily="18" charset="0"/>
              </a:rPr>
              <a:t>The </a:t>
            </a:r>
            <a:r>
              <a:rPr lang="en-US" sz="1700" dirty="0">
                <a:latin typeface="Times New Roman" pitchFamily="18" charset="0"/>
                <a:cs typeface="Times New Roman" pitchFamily="18" charset="0"/>
              </a:rPr>
              <a:t>state of an object is the properties of the object at a </a:t>
            </a:r>
            <a:r>
              <a:rPr lang="en-US" sz="1700" dirty="0" smtClean="0">
                <a:latin typeface="Times New Roman" pitchFamily="18" charset="0"/>
                <a:cs typeface="Times New Roman" pitchFamily="18" charset="0"/>
              </a:rPr>
              <a:t>particular </a:t>
            </a:r>
            <a:r>
              <a:rPr lang="en-US" sz="1700" dirty="0">
                <a:latin typeface="Times New Roman" pitchFamily="18" charset="0"/>
                <a:cs typeface="Times New Roman" pitchFamily="18" charset="0"/>
              </a:rPr>
              <a:t>time, and behavior is the functions it will perform. </a:t>
            </a:r>
            <a:endParaRPr lang="en-US" sz="1700" dirty="0" smtClean="0">
              <a:latin typeface="Times New Roman" pitchFamily="18" charset="0"/>
              <a:cs typeface="Times New Roman" pitchFamily="18" charset="0"/>
            </a:endParaRPr>
          </a:p>
          <a:p>
            <a:pPr algn="just">
              <a:lnSpc>
                <a:spcPct val="120000"/>
              </a:lnSpc>
            </a:pPr>
            <a:endParaRPr lang="en-US" sz="1700" dirty="0">
              <a:latin typeface="Times New Roman" pitchFamily="18" charset="0"/>
              <a:cs typeface="Times New Roman" pitchFamily="18" charset="0"/>
            </a:endParaRPr>
          </a:p>
          <a:p>
            <a:pPr algn="just">
              <a:lnSpc>
                <a:spcPct val="120000"/>
              </a:lnSpc>
            </a:pPr>
            <a:r>
              <a:rPr lang="en-US" sz="1700" dirty="0" smtClean="0">
                <a:latin typeface="Times New Roman" pitchFamily="18" charset="0"/>
                <a:cs typeface="Times New Roman" pitchFamily="18" charset="0"/>
              </a:rPr>
              <a:t>The behavior </a:t>
            </a:r>
            <a:r>
              <a:rPr lang="en-US" sz="1700" dirty="0">
                <a:latin typeface="Times New Roman" pitchFamily="18" charset="0"/>
                <a:cs typeface="Times New Roman" pitchFamily="18" charset="0"/>
              </a:rPr>
              <a:t>of an object is usually described using methods, and these methods will be part of the object </a:t>
            </a:r>
            <a:r>
              <a:rPr lang="en-US" sz="1700" dirty="0" smtClean="0">
                <a:latin typeface="Times New Roman" pitchFamily="18" charset="0"/>
                <a:cs typeface="Times New Roman" pitchFamily="18" charset="0"/>
              </a:rPr>
              <a:t>itself</a:t>
            </a:r>
          </a:p>
          <a:p>
            <a:pPr algn="just">
              <a:lnSpc>
                <a:spcPct val="120000"/>
              </a:lnSpc>
            </a:pPr>
            <a:endParaRPr lang="en-US" sz="1700" dirty="0">
              <a:latin typeface="Times New Roman" pitchFamily="18" charset="0"/>
              <a:cs typeface="Times New Roman" pitchFamily="18" charset="0"/>
            </a:endParaRPr>
          </a:p>
          <a:p>
            <a:pPr algn="just">
              <a:lnSpc>
                <a:spcPct val="120000"/>
              </a:lnSpc>
            </a:pPr>
            <a:r>
              <a:rPr lang="en-US" sz="1700" dirty="0" smtClean="0">
                <a:latin typeface="Times New Roman" pitchFamily="18" charset="0"/>
                <a:cs typeface="Times New Roman" pitchFamily="18" charset="0"/>
              </a:rPr>
              <a:t>So </a:t>
            </a:r>
            <a:r>
              <a:rPr lang="en-US" sz="1700" dirty="0">
                <a:latin typeface="Times New Roman" pitchFamily="18" charset="0"/>
                <a:cs typeface="Times New Roman" pitchFamily="18" charset="0"/>
              </a:rPr>
              <a:t>you don't have to refer anywhere else for object's functionality, whereas in function based traditional approach you need to remember all the methods and their </a:t>
            </a:r>
            <a:r>
              <a:rPr lang="en-US" sz="1700" dirty="0" smtClean="0">
                <a:latin typeface="Times New Roman" pitchFamily="18" charset="0"/>
                <a:cs typeface="Times New Roman" pitchFamily="18" charset="0"/>
              </a:rPr>
              <a:t>location</a:t>
            </a:r>
          </a:p>
          <a:p>
            <a:pPr algn="just">
              <a:lnSpc>
                <a:spcPct val="120000"/>
              </a:lnSpc>
            </a:pPr>
            <a:endParaRPr lang="en-US" sz="1700" dirty="0">
              <a:latin typeface="Times New Roman" pitchFamily="18" charset="0"/>
              <a:cs typeface="Times New Roman" pitchFamily="18" charset="0"/>
            </a:endParaRPr>
          </a:p>
          <a:p>
            <a:pPr algn="just">
              <a:lnSpc>
                <a:spcPct val="120000"/>
              </a:lnSpc>
            </a:pPr>
            <a:r>
              <a:rPr lang="en-US" sz="1700" dirty="0" smtClean="0">
                <a:latin typeface="Times New Roman" pitchFamily="18" charset="0"/>
                <a:cs typeface="Times New Roman" pitchFamily="18" charset="0"/>
              </a:rPr>
              <a:t> </a:t>
            </a:r>
            <a:r>
              <a:rPr lang="en-US" sz="1700" dirty="0">
                <a:latin typeface="Times New Roman" pitchFamily="18" charset="0"/>
                <a:cs typeface="Times New Roman" pitchFamily="18" charset="0"/>
              </a:rPr>
              <a:t>For instance, in java, the state of an object is the set of values of an object's variables at any particular time and the </a:t>
            </a:r>
            <a:r>
              <a:rPr lang="en-US" sz="1700" dirty="0" smtClean="0">
                <a:latin typeface="Times New Roman" pitchFamily="18" charset="0"/>
                <a:cs typeface="Times New Roman" pitchFamily="18" charset="0"/>
              </a:rPr>
              <a:t>behavior </a:t>
            </a:r>
            <a:r>
              <a:rPr lang="en-US" sz="1700" dirty="0">
                <a:latin typeface="Times New Roman" pitchFamily="18" charset="0"/>
                <a:cs typeface="Times New Roman" pitchFamily="18" charset="0"/>
              </a:rPr>
              <a:t>is implemented as methods. </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951183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lnSpc>
                <a:spcPct val="100000"/>
              </a:lnSpc>
              <a:spcBef>
                <a:spcPts val="95"/>
              </a:spcBef>
              <a:buNone/>
            </a:pPr>
            <a:r>
              <a:rPr lang="en-US" sz="1800" b="1" spc="-95" dirty="0">
                <a:latin typeface="Times New Roman"/>
                <a:cs typeface="Times New Roman"/>
              </a:rPr>
              <a:t>OBJECT’S</a:t>
            </a:r>
            <a:r>
              <a:rPr lang="en-US" sz="1800" b="1" spc="-375" dirty="0">
                <a:latin typeface="Times New Roman"/>
                <a:cs typeface="Times New Roman"/>
              </a:rPr>
              <a:t> </a:t>
            </a:r>
            <a:r>
              <a:rPr lang="en-US" sz="1800" b="1" spc="-120" dirty="0">
                <a:latin typeface="Times New Roman"/>
                <a:cs typeface="Times New Roman"/>
              </a:rPr>
              <a:t>ATTRIBUTES</a:t>
            </a:r>
            <a:endParaRPr lang="en-US" sz="1800" dirty="0" smtClean="0">
              <a:solidFill>
                <a:srgbClr val="4F81BC"/>
              </a:solidFill>
              <a:latin typeface="Wingdings"/>
              <a:cs typeface="Wingdings"/>
            </a:endParaRPr>
          </a:p>
          <a:p>
            <a:pPr marL="12700">
              <a:lnSpc>
                <a:spcPct val="100000"/>
              </a:lnSpc>
              <a:spcBef>
                <a:spcPts val="95"/>
              </a:spcBef>
            </a:pPr>
            <a:endParaRPr lang="en-US" sz="1800" dirty="0">
              <a:solidFill>
                <a:srgbClr val="4F81BC"/>
              </a:solidFill>
              <a:latin typeface="Wingdings"/>
              <a:cs typeface="Wingdings"/>
            </a:endParaRPr>
          </a:p>
          <a:p>
            <a:pPr marL="12700">
              <a:lnSpc>
                <a:spcPct val="100000"/>
              </a:lnSpc>
              <a:spcBef>
                <a:spcPts val="95"/>
              </a:spcBef>
            </a:pPr>
            <a:r>
              <a:rPr lang="en-US" sz="1800" dirty="0" smtClean="0">
                <a:latin typeface="Times New Roman"/>
                <a:cs typeface="Times New Roman"/>
              </a:rPr>
              <a:t>Attributes </a:t>
            </a:r>
            <a:r>
              <a:rPr lang="en-US" sz="1800" spc="-10" dirty="0">
                <a:latin typeface="Times New Roman"/>
                <a:cs typeface="Times New Roman"/>
              </a:rPr>
              <a:t>represented </a:t>
            </a:r>
            <a:r>
              <a:rPr lang="en-US" sz="1800" spc="-5" dirty="0">
                <a:latin typeface="Times New Roman"/>
                <a:cs typeface="Times New Roman"/>
              </a:rPr>
              <a:t>by </a:t>
            </a:r>
            <a:r>
              <a:rPr lang="en-US" sz="1800" dirty="0">
                <a:latin typeface="Times New Roman"/>
                <a:cs typeface="Times New Roman"/>
              </a:rPr>
              <a:t>data</a:t>
            </a:r>
            <a:r>
              <a:rPr lang="en-US" sz="1800" spc="60" dirty="0">
                <a:latin typeface="Times New Roman"/>
                <a:cs typeface="Times New Roman"/>
              </a:rPr>
              <a:t> </a:t>
            </a:r>
            <a:r>
              <a:rPr lang="en-US" sz="1800" spc="-5" dirty="0">
                <a:latin typeface="Times New Roman"/>
                <a:cs typeface="Times New Roman"/>
              </a:rPr>
              <a:t>type.</a:t>
            </a:r>
            <a:endParaRPr lang="en-US" sz="1800" dirty="0">
              <a:latin typeface="Times New Roman"/>
              <a:cs typeface="Times New Roman"/>
            </a:endParaRPr>
          </a:p>
          <a:p>
            <a:pPr marL="12700">
              <a:lnSpc>
                <a:spcPct val="100000"/>
              </a:lnSpc>
              <a:spcBef>
                <a:spcPts val="2070"/>
              </a:spcBef>
            </a:pPr>
            <a:r>
              <a:rPr lang="en-US" sz="1800" dirty="0" smtClean="0">
                <a:latin typeface="Times New Roman"/>
                <a:cs typeface="Times New Roman"/>
              </a:rPr>
              <a:t>They </a:t>
            </a:r>
            <a:r>
              <a:rPr lang="en-US" sz="1800" spc="-5" dirty="0">
                <a:latin typeface="Times New Roman"/>
                <a:cs typeface="Times New Roman"/>
              </a:rPr>
              <a:t>describe objects</a:t>
            </a:r>
            <a:r>
              <a:rPr lang="en-US" sz="1800" spc="15" dirty="0">
                <a:latin typeface="Times New Roman"/>
                <a:cs typeface="Times New Roman"/>
              </a:rPr>
              <a:t> </a:t>
            </a:r>
            <a:r>
              <a:rPr lang="en-US" sz="1800" spc="-5" dirty="0">
                <a:latin typeface="Times New Roman"/>
                <a:cs typeface="Times New Roman"/>
              </a:rPr>
              <a:t>states.</a:t>
            </a:r>
            <a:endParaRPr lang="en-US" sz="1800" dirty="0">
              <a:latin typeface="Times New Roman"/>
              <a:cs typeface="Times New Roman"/>
            </a:endParaRPr>
          </a:p>
          <a:p>
            <a:pPr marL="109728" indent="0">
              <a:lnSpc>
                <a:spcPct val="100000"/>
              </a:lnSpc>
              <a:spcBef>
                <a:spcPts val="30"/>
              </a:spcBef>
              <a:buNone/>
            </a:pPr>
            <a:endParaRPr lang="en-US" sz="1800" dirty="0">
              <a:latin typeface="Times New Roman"/>
              <a:cs typeface="Times New Roman"/>
            </a:endParaRPr>
          </a:p>
          <a:p>
            <a:pPr marL="12700">
              <a:lnSpc>
                <a:spcPct val="100000"/>
              </a:lnSpc>
            </a:pPr>
            <a:r>
              <a:rPr lang="en-US" sz="1800" dirty="0" smtClean="0">
                <a:latin typeface="Times New Roman"/>
                <a:cs typeface="Times New Roman"/>
              </a:rPr>
              <a:t>In </a:t>
            </a:r>
            <a:r>
              <a:rPr lang="en-US" sz="1800" spc="-5" dirty="0">
                <a:latin typeface="Times New Roman"/>
                <a:cs typeface="Times New Roman"/>
              </a:rPr>
              <a:t>the Car </a:t>
            </a:r>
            <a:r>
              <a:rPr lang="en-US" sz="1800" dirty="0">
                <a:latin typeface="Times New Roman"/>
                <a:cs typeface="Times New Roman"/>
              </a:rPr>
              <a:t>example </a:t>
            </a:r>
            <a:r>
              <a:rPr lang="en-US" sz="1800" spc="-5" dirty="0">
                <a:latin typeface="Times New Roman"/>
                <a:cs typeface="Times New Roman"/>
              </a:rPr>
              <a:t>the </a:t>
            </a:r>
            <a:r>
              <a:rPr lang="en-US" sz="1800" spc="-15" dirty="0">
                <a:latin typeface="Times New Roman"/>
                <a:cs typeface="Times New Roman"/>
              </a:rPr>
              <a:t>car’s </a:t>
            </a:r>
            <a:r>
              <a:rPr lang="en-US" sz="1800" spc="-5" dirty="0">
                <a:latin typeface="Times New Roman"/>
                <a:cs typeface="Times New Roman"/>
              </a:rPr>
              <a:t>attributes</a:t>
            </a:r>
            <a:r>
              <a:rPr lang="en-US" sz="1800" spc="70" dirty="0">
                <a:latin typeface="Times New Roman"/>
                <a:cs typeface="Times New Roman"/>
              </a:rPr>
              <a:t> </a:t>
            </a:r>
            <a:r>
              <a:rPr lang="en-US" sz="1800" spc="-15" dirty="0">
                <a:latin typeface="Times New Roman"/>
                <a:cs typeface="Times New Roman"/>
              </a:rPr>
              <a:t>are:</a:t>
            </a:r>
            <a:endParaRPr lang="en-US" sz="1800" dirty="0">
              <a:latin typeface="Times New Roman"/>
              <a:cs typeface="Times New Roman"/>
            </a:endParaRPr>
          </a:p>
          <a:p>
            <a:pPr>
              <a:lnSpc>
                <a:spcPct val="100000"/>
              </a:lnSpc>
              <a:spcBef>
                <a:spcPts val="15"/>
              </a:spcBef>
            </a:pPr>
            <a:endParaRPr lang="en-US" sz="1800" dirty="0">
              <a:latin typeface="Times New Roman"/>
              <a:cs typeface="Times New Roman"/>
            </a:endParaRPr>
          </a:p>
          <a:p>
            <a:pPr marL="12700">
              <a:lnSpc>
                <a:spcPct val="100000"/>
              </a:lnSpc>
            </a:pPr>
            <a:r>
              <a:rPr lang="en-US" sz="1800" spc="-30" dirty="0" smtClean="0">
                <a:latin typeface="Times New Roman"/>
                <a:cs typeface="Times New Roman"/>
              </a:rPr>
              <a:t>color</a:t>
            </a:r>
            <a:r>
              <a:rPr lang="en-US" sz="1800" spc="-30" dirty="0">
                <a:latin typeface="Times New Roman"/>
                <a:cs typeface="Times New Roman"/>
              </a:rPr>
              <a:t>, </a:t>
            </a:r>
            <a:r>
              <a:rPr lang="en-US" sz="1800" spc="-20" dirty="0">
                <a:latin typeface="Times New Roman"/>
                <a:cs typeface="Times New Roman"/>
              </a:rPr>
              <a:t>manufacturer, </a:t>
            </a:r>
            <a:r>
              <a:rPr lang="en-US" sz="1800" spc="-5" dirty="0">
                <a:latin typeface="Times New Roman"/>
                <a:cs typeface="Times New Roman"/>
              </a:rPr>
              <a:t>cost, </a:t>
            </a:r>
            <a:r>
              <a:rPr lang="en-US" sz="1800" spc="-35" dirty="0">
                <a:latin typeface="Times New Roman"/>
                <a:cs typeface="Times New Roman"/>
              </a:rPr>
              <a:t>owner, </a:t>
            </a:r>
            <a:r>
              <a:rPr lang="en-US" sz="1800" spc="-5" dirty="0">
                <a:latin typeface="Times New Roman"/>
                <a:cs typeface="Times New Roman"/>
              </a:rPr>
              <a:t>model,</a:t>
            </a:r>
            <a:r>
              <a:rPr lang="en-US" sz="1800" spc="155" dirty="0">
                <a:latin typeface="Times New Roman"/>
                <a:cs typeface="Times New Roman"/>
              </a:rPr>
              <a:t> </a:t>
            </a:r>
            <a:r>
              <a:rPr lang="en-US" sz="1800" spc="-5" dirty="0">
                <a:latin typeface="Times New Roman"/>
                <a:cs typeface="Times New Roman"/>
              </a:rPr>
              <a:t>etc.</a:t>
            </a:r>
            <a:endParaRPr lang="en-US" sz="1800" dirty="0">
              <a:latin typeface="Times New Roman"/>
              <a:cs typeface="Times New Roman"/>
            </a:endParaRP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0331752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2700" algn="ctr">
              <a:lnSpc>
                <a:spcPct val="100000"/>
              </a:lnSpc>
              <a:spcBef>
                <a:spcPts val="95"/>
              </a:spcBef>
            </a:pPr>
            <a:endParaRPr lang="en-US" sz="1800" dirty="0" smtClean="0">
              <a:latin typeface="Times New Roman"/>
              <a:cs typeface="Times New Roman"/>
            </a:endParaRPr>
          </a:p>
          <a:p>
            <a:pPr marL="0" indent="0" algn="ctr">
              <a:lnSpc>
                <a:spcPct val="100000"/>
              </a:lnSpc>
              <a:spcBef>
                <a:spcPts val="95"/>
              </a:spcBef>
              <a:buNone/>
            </a:pPr>
            <a:r>
              <a:rPr lang="en-US" sz="1800" b="1" dirty="0" smtClean="0">
                <a:latin typeface="Times New Roman"/>
                <a:cs typeface="Times New Roman"/>
              </a:rPr>
              <a:t>Object Method</a:t>
            </a:r>
          </a:p>
          <a:p>
            <a:pPr marL="12700" algn="just">
              <a:lnSpc>
                <a:spcPct val="100000"/>
              </a:lnSpc>
              <a:spcBef>
                <a:spcPts val="95"/>
              </a:spcBef>
            </a:pPr>
            <a:endParaRPr lang="en-US" sz="1800" dirty="0" smtClean="0">
              <a:latin typeface="Times New Roman"/>
              <a:cs typeface="Times New Roman"/>
            </a:endParaRPr>
          </a:p>
          <a:p>
            <a:pPr marL="12700" algn="just">
              <a:lnSpc>
                <a:spcPct val="100000"/>
              </a:lnSpc>
              <a:spcBef>
                <a:spcPts val="95"/>
              </a:spcBef>
            </a:pPr>
            <a:r>
              <a:rPr lang="en-US" sz="1800" dirty="0" smtClean="0">
                <a:latin typeface="Times New Roman"/>
                <a:cs typeface="Times New Roman"/>
              </a:rPr>
              <a:t>Methods </a:t>
            </a:r>
            <a:r>
              <a:rPr lang="en-US" sz="1800" dirty="0">
                <a:latin typeface="Times New Roman"/>
                <a:cs typeface="Times New Roman"/>
              </a:rPr>
              <a:t>define </a:t>
            </a:r>
            <a:r>
              <a:rPr lang="en-US" sz="1800" spc="-5" dirty="0">
                <a:latin typeface="Times New Roman"/>
                <a:cs typeface="Times New Roman"/>
              </a:rPr>
              <a:t>objects </a:t>
            </a:r>
            <a:r>
              <a:rPr lang="en-US" sz="1800" dirty="0" smtClean="0">
                <a:latin typeface="Times New Roman"/>
                <a:cs typeface="Times New Roman"/>
              </a:rPr>
              <a:t>behavior </a:t>
            </a:r>
            <a:r>
              <a:rPr lang="en-US" sz="1800" spc="-5" dirty="0">
                <a:latin typeface="Times New Roman"/>
                <a:cs typeface="Times New Roman"/>
              </a:rPr>
              <a:t>and specify the way in</a:t>
            </a:r>
            <a:r>
              <a:rPr lang="en-US" sz="1800" spc="70" dirty="0">
                <a:latin typeface="Times New Roman"/>
                <a:cs typeface="Times New Roman"/>
              </a:rPr>
              <a:t> </a:t>
            </a:r>
            <a:r>
              <a:rPr lang="en-US" sz="1800" dirty="0" smtClean="0">
                <a:latin typeface="Times New Roman"/>
                <a:cs typeface="Times New Roman"/>
              </a:rPr>
              <a:t>which an </a:t>
            </a:r>
            <a:r>
              <a:rPr lang="en-US" sz="1800" spc="-15" dirty="0">
                <a:latin typeface="Times New Roman"/>
                <a:cs typeface="Times New Roman"/>
              </a:rPr>
              <a:t>Object’s </a:t>
            </a:r>
            <a:r>
              <a:rPr lang="en-US" sz="1800" spc="-5" dirty="0">
                <a:latin typeface="Times New Roman"/>
                <a:cs typeface="Times New Roman"/>
              </a:rPr>
              <a:t>data </a:t>
            </a:r>
            <a:r>
              <a:rPr lang="en-US" sz="1800" spc="-15" dirty="0">
                <a:latin typeface="Times New Roman"/>
                <a:cs typeface="Times New Roman"/>
              </a:rPr>
              <a:t>are</a:t>
            </a:r>
            <a:r>
              <a:rPr lang="en-US" sz="1800" spc="45" dirty="0">
                <a:latin typeface="Times New Roman"/>
                <a:cs typeface="Times New Roman"/>
              </a:rPr>
              <a:t> </a:t>
            </a:r>
            <a:r>
              <a:rPr lang="en-US" sz="1800" spc="-5" dirty="0">
                <a:latin typeface="Times New Roman"/>
                <a:cs typeface="Times New Roman"/>
              </a:rPr>
              <a:t>manipulated.</a:t>
            </a:r>
            <a:endParaRPr lang="en-US" sz="1800" dirty="0">
              <a:latin typeface="Times New Roman"/>
              <a:cs typeface="Times New Roman"/>
            </a:endParaRPr>
          </a:p>
          <a:p>
            <a:pPr algn="just">
              <a:lnSpc>
                <a:spcPct val="100000"/>
              </a:lnSpc>
              <a:spcBef>
                <a:spcPts val="15"/>
              </a:spcBef>
            </a:pPr>
            <a:endParaRPr lang="en-US" sz="1800" dirty="0">
              <a:latin typeface="Times New Roman"/>
              <a:cs typeface="Times New Roman"/>
            </a:endParaRPr>
          </a:p>
          <a:p>
            <a:pPr marL="12700" algn="just">
              <a:lnSpc>
                <a:spcPct val="100000"/>
              </a:lnSpc>
            </a:pPr>
            <a:r>
              <a:rPr lang="en-US" sz="1800" dirty="0" smtClean="0">
                <a:latin typeface="Times New Roman"/>
                <a:cs typeface="Times New Roman"/>
              </a:rPr>
              <a:t>In </a:t>
            </a:r>
            <a:r>
              <a:rPr lang="en-US" sz="1800" spc="-5" dirty="0">
                <a:latin typeface="Times New Roman"/>
                <a:cs typeface="Times New Roman"/>
              </a:rPr>
              <a:t>the Car </a:t>
            </a:r>
            <a:r>
              <a:rPr lang="en-US" sz="1800" dirty="0">
                <a:latin typeface="Times New Roman"/>
                <a:cs typeface="Times New Roman"/>
              </a:rPr>
              <a:t>example </a:t>
            </a:r>
            <a:r>
              <a:rPr lang="en-US" sz="1800" spc="-5" dirty="0">
                <a:latin typeface="Times New Roman"/>
                <a:cs typeface="Times New Roman"/>
              </a:rPr>
              <a:t>the </a:t>
            </a:r>
            <a:r>
              <a:rPr lang="en-US" sz="1800" spc="-15" dirty="0">
                <a:latin typeface="Times New Roman"/>
                <a:cs typeface="Times New Roman"/>
              </a:rPr>
              <a:t>car’s </a:t>
            </a:r>
            <a:r>
              <a:rPr lang="en-US" sz="1800" spc="-5" dirty="0">
                <a:latin typeface="Times New Roman"/>
                <a:cs typeface="Times New Roman"/>
              </a:rPr>
              <a:t>methods</a:t>
            </a:r>
            <a:r>
              <a:rPr lang="en-US" sz="1800" spc="50" dirty="0">
                <a:latin typeface="Times New Roman"/>
                <a:cs typeface="Times New Roman"/>
              </a:rPr>
              <a:t> </a:t>
            </a:r>
            <a:r>
              <a:rPr lang="en-US" sz="1800" spc="-15" dirty="0">
                <a:latin typeface="Times New Roman"/>
                <a:cs typeface="Times New Roman"/>
              </a:rPr>
              <a:t>are:</a:t>
            </a:r>
            <a:endParaRPr lang="en-US" sz="1800" dirty="0">
              <a:latin typeface="Times New Roman"/>
              <a:cs typeface="Times New Roman"/>
            </a:endParaRPr>
          </a:p>
          <a:p>
            <a:pPr algn="just">
              <a:lnSpc>
                <a:spcPct val="100000"/>
              </a:lnSpc>
              <a:spcBef>
                <a:spcPts val="20"/>
              </a:spcBef>
            </a:pPr>
            <a:endParaRPr lang="en-US" sz="1800" dirty="0">
              <a:latin typeface="Times New Roman"/>
              <a:cs typeface="Times New Roman"/>
            </a:endParaRPr>
          </a:p>
          <a:p>
            <a:pPr marL="12700" algn="just">
              <a:lnSpc>
                <a:spcPct val="100000"/>
              </a:lnSpc>
            </a:pPr>
            <a:r>
              <a:rPr lang="en-US" sz="1800" dirty="0" smtClean="0">
                <a:latin typeface="Times New Roman"/>
                <a:cs typeface="Times New Roman"/>
              </a:rPr>
              <a:t>drive </a:t>
            </a:r>
            <a:r>
              <a:rPr lang="en-US" sz="1800" dirty="0">
                <a:latin typeface="Times New Roman"/>
                <a:cs typeface="Times New Roman"/>
              </a:rPr>
              <a:t>it, lock </a:t>
            </a:r>
            <a:r>
              <a:rPr lang="en-US" sz="1800" spc="-5" dirty="0">
                <a:latin typeface="Times New Roman"/>
                <a:cs typeface="Times New Roman"/>
              </a:rPr>
              <a:t>it, tow it, carry </a:t>
            </a:r>
            <a:r>
              <a:rPr lang="en-US" sz="1800" dirty="0">
                <a:latin typeface="Times New Roman"/>
                <a:cs typeface="Times New Roman"/>
              </a:rPr>
              <a:t>passenger </a:t>
            </a:r>
            <a:r>
              <a:rPr lang="en-US" sz="1800" spc="-5" dirty="0">
                <a:latin typeface="Times New Roman"/>
                <a:cs typeface="Times New Roman"/>
              </a:rPr>
              <a:t>in</a:t>
            </a:r>
            <a:r>
              <a:rPr lang="en-US" sz="1800" dirty="0">
                <a:latin typeface="Times New Roman"/>
                <a:cs typeface="Times New Roman"/>
              </a:rPr>
              <a:t> it.</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2362355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47838"/>
            <a:ext cx="7086599" cy="336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87331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795463"/>
            <a:ext cx="41910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52932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5" y="1824038"/>
            <a:ext cx="4476750"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09113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238" y="2000250"/>
            <a:ext cx="458152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68529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lnSpc>
                <a:spcPct val="100000"/>
              </a:lnSpc>
              <a:spcBef>
                <a:spcPts val="95"/>
              </a:spcBef>
              <a:buNone/>
            </a:pPr>
            <a:r>
              <a:rPr lang="en-US" sz="2000" b="1" u="sng" spc="-80" dirty="0">
                <a:latin typeface="Times New Roman"/>
                <a:cs typeface="Times New Roman"/>
              </a:rPr>
              <a:t>Object </a:t>
            </a:r>
            <a:r>
              <a:rPr lang="en-US" sz="2000" b="1" u="sng" spc="-50" dirty="0">
                <a:latin typeface="Times New Roman"/>
                <a:cs typeface="Times New Roman"/>
              </a:rPr>
              <a:t>is </a:t>
            </a:r>
            <a:r>
              <a:rPr lang="en-US" sz="2000" b="1" u="sng" spc="-85" dirty="0">
                <a:latin typeface="Times New Roman"/>
                <a:cs typeface="Times New Roman"/>
              </a:rPr>
              <a:t>whatever </a:t>
            </a:r>
            <a:r>
              <a:rPr lang="en-US" sz="2000" b="1" u="sng" spc="-45" dirty="0">
                <a:latin typeface="Times New Roman"/>
                <a:cs typeface="Times New Roman"/>
              </a:rPr>
              <a:t>an  </a:t>
            </a:r>
            <a:r>
              <a:rPr lang="en-US" sz="2000" b="1" u="sng" spc="-95" dirty="0">
                <a:latin typeface="Times New Roman"/>
                <a:cs typeface="Times New Roman"/>
              </a:rPr>
              <a:t>application</a:t>
            </a:r>
            <a:r>
              <a:rPr lang="en-US" sz="2000" b="1" u="sng" spc="-245" dirty="0">
                <a:latin typeface="Times New Roman"/>
                <a:cs typeface="Times New Roman"/>
              </a:rPr>
              <a:t> </a:t>
            </a:r>
            <a:r>
              <a:rPr lang="en-US" sz="2000" b="1" u="sng" spc="-80" dirty="0">
                <a:latin typeface="Times New Roman"/>
                <a:cs typeface="Times New Roman"/>
              </a:rPr>
              <a:t>wants</a:t>
            </a:r>
            <a:r>
              <a:rPr lang="en-US" sz="2000" b="1" u="sng" spc="-235" dirty="0">
                <a:latin typeface="Times New Roman"/>
                <a:cs typeface="Times New Roman"/>
              </a:rPr>
              <a:t> </a:t>
            </a:r>
            <a:r>
              <a:rPr lang="en-US" sz="2000" b="1" u="sng" spc="-50" dirty="0">
                <a:latin typeface="Times New Roman"/>
                <a:cs typeface="Times New Roman"/>
              </a:rPr>
              <a:t>to</a:t>
            </a:r>
            <a:r>
              <a:rPr lang="en-US" sz="2000" b="1" u="sng" spc="-220" dirty="0">
                <a:latin typeface="Times New Roman"/>
                <a:cs typeface="Times New Roman"/>
              </a:rPr>
              <a:t> </a:t>
            </a:r>
            <a:r>
              <a:rPr lang="en-US" sz="2000" b="1" u="sng" spc="-75" dirty="0">
                <a:latin typeface="Times New Roman"/>
                <a:cs typeface="Times New Roman"/>
              </a:rPr>
              <a:t>talk</a:t>
            </a:r>
            <a:r>
              <a:rPr lang="en-US" sz="2000" b="1" u="sng" spc="-229" dirty="0">
                <a:latin typeface="Times New Roman"/>
                <a:cs typeface="Times New Roman"/>
              </a:rPr>
              <a:t> </a:t>
            </a:r>
            <a:r>
              <a:rPr lang="en-US" sz="2000" b="1" u="sng" spc="-80" dirty="0">
                <a:latin typeface="Times New Roman"/>
                <a:cs typeface="Times New Roman"/>
              </a:rPr>
              <a:t>about</a:t>
            </a:r>
            <a:endParaRPr lang="en-US" sz="2000" b="1" u="sng" dirty="0" smtClean="0">
              <a:latin typeface="Times New Roman"/>
              <a:cs typeface="Times New Roman"/>
            </a:endParaRPr>
          </a:p>
          <a:p>
            <a:pPr marL="12700">
              <a:lnSpc>
                <a:spcPct val="100000"/>
              </a:lnSpc>
              <a:spcBef>
                <a:spcPts val="95"/>
              </a:spcBef>
            </a:pPr>
            <a:endParaRPr lang="en-US" sz="2800" dirty="0">
              <a:latin typeface="Times New Roman"/>
              <a:cs typeface="Times New Roman"/>
            </a:endParaRPr>
          </a:p>
          <a:p>
            <a:pPr marL="12700">
              <a:lnSpc>
                <a:spcPct val="100000"/>
              </a:lnSpc>
              <a:spcBef>
                <a:spcPts val="95"/>
              </a:spcBef>
            </a:pPr>
            <a:r>
              <a:rPr lang="en-US" sz="1800" dirty="0" smtClean="0">
                <a:latin typeface="Times New Roman"/>
                <a:cs typeface="Times New Roman"/>
              </a:rPr>
              <a:t>For </a:t>
            </a:r>
            <a:r>
              <a:rPr lang="en-US" sz="1800" spc="-5" dirty="0">
                <a:latin typeface="Times New Roman"/>
                <a:cs typeface="Times New Roman"/>
              </a:rPr>
              <a:t>example, </a:t>
            </a:r>
            <a:r>
              <a:rPr lang="en-US" sz="1800" dirty="0">
                <a:latin typeface="Times New Roman"/>
                <a:cs typeface="Times New Roman"/>
              </a:rPr>
              <a:t>Parts and </a:t>
            </a:r>
            <a:r>
              <a:rPr lang="en-US" sz="1800" spc="-5" dirty="0">
                <a:latin typeface="Times New Roman"/>
                <a:cs typeface="Times New Roman"/>
              </a:rPr>
              <a:t>assemblies might be </a:t>
            </a:r>
            <a:r>
              <a:rPr lang="en-US" sz="1800" dirty="0">
                <a:latin typeface="Times New Roman"/>
                <a:cs typeface="Times New Roman"/>
              </a:rPr>
              <a:t>objects </a:t>
            </a:r>
            <a:r>
              <a:rPr lang="en-US" sz="1800" spc="-5" dirty="0">
                <a:latin typeface="Times New Roman"/>
                <a:cs typeface="Times New Roman"/>
              </a:rPr>
              <a:t>of bill </a:t>
            </a:r>
            <a:r>
              <a:rPr lang="en-US" sz="1800" dirty="0">
                <a:latin typeface="Times New Roman"/>
                <a:cs typeface="Times New Roman"/>
              </a:rPr>
              <a:t>of</a:t>
            </a:r>
            <a:r>
              <a:rPr lang="en-US" sz="1800" spc="114" dirty="0">
                <a:latin typeface="Times New Roman"/>
                <a:cs typeface="Times New Roman"/>
              </a:rPr>
              <a:t> </a:t>
            </a:r>
            <a:r>
              <a:rPr lang="en-US" sz="1800" spc="-5" dirty="0" smtClean="0">
                <a:latin typeface="Times New Roman"/>
                <a:cs typeface="Times New Roman"/>
              </a:rPr>
              <a:t>material</a:t>
            </a:r>
            <a:r>
              <a:rPr lang="en-US" sz="1800" dirty="0" smtClean="0">
                <a:latin typeface="Times New Roman"/>
                <a:cs typeface="Times New Roman"/>
              </a:rPr>
              <a:t> application</a:t>
            </a:r>
            <a:r>
              <a:rPr lang="en-US" sz="1800" dirty="0">
                <a:latin typeface="Times New Roman"/>
                <a:cs typeface="Times New Roman"/>
              </a:rPr>
              <a:t>.</a:t>
            </a:r>
          </a:p>
          <a:p>
            <a:pPr>
              <a:lnSpc>
                <a:spcPct val="100000"/>
              </a:lnSpc>
              <a:spcBef>
                <a:spcPts val="15"/>
              </a:spcBef>
            </a:pPr>
            <a:endParaRPr lang="en-US" sz="1800" dirty="0">
              <a:latin typeface="Times New Roman"/>
              <a:cs typeface="Times New Roman"/>
            </a:endParaRPr>
          </a:p>
          <a:p>
            <a:pPr marL="12700">
              <a:lnSpc>
                <a:spcPct val="100000"/>
              </a:lnSpc>
            </a:pPr>
            <a:r>
              <a:rPr lang="en-US" sz="1800" dirty="0" smtClean="0">
                <a:latin typeface="Times New Roman"/>
                <a:cs typeface="Times New Roman"/>
              </a:rPr>
              <a:t>Stocks </a:t>
            </a:r>
            <a:r>
              <a:rPr lang="en-US" sz="1800" spc="-5" dirty="0">
                <a:latin typeface="Times New Roman"/>
                <a:cs typeface="Times New Roman"/>
              </a:rPr>
              <a:t>and </a:t>
            </a:r>
            <a:r>
              <a:rPr lang="en-US" sz="1800" dirty="0">
                <a:latin typeface="Times New Roman"/>
                <a:cs typeface="Times New Roman"/>
              </a:rPr>
              <a:t>bonds </a:t>
            </a:r>
            <a:r>
              <a:rPr lang="en-US" sz="1800" spc="-5" dirty="0">
                <a:latin typeface="Times New Roman"/>
                <a:cs typeface="Times New Roman"/>
              </a:rPr>
              <a:t>might </a:t>
            </a:r>
            <a:r>
              <a:rPr lang="en-US" sz="1800" dirty="0">
                <a:latin typeface="Times New Roman"/>
                <a:cs typeface="Times New Roman"/>
              </a:rPr>
              <a:t>be objects of </a:t>
            </a:r>
            <a:r>
              <a:rPr lang="en-US" sz="1800" spc="-5" dirty="0">
                <a:latin typeface="Times New Roman"/>
                <a:cs typeface="Times New Roman"/>
              </a:rPr>
              <a:t>financial</a:t>
            </a:r>
            <a:r>
              <a:rPr lang="en-US" sz="1800" spc="30" dirty="0">
                <a:latin typeface="Times New Roman"/>
                <a:cs typeface="Times New Roman"/>
              </a:rPr>
              <a:t> </a:t>
            </a:r>
            <a:r>
              <a:rPr lang="en-US" sz="1800" spc="-5" dirty="0" smtClean="0">
                <a:latin typeface="Times New Roman"/>
                <a:cs typeface="Times New Roman"/>
              </a:rPr>
              <a:t>investment</a:t>
            </a:r>
            <a:r>
              <a:rPr lang="en-US" sz="1800" dirty="0" smtClean="0">
                <a:latin typeface="Times New Roman"/>
                <a:cs typeface="Times New Roman"/>
              </a:rPr>
              <a:t> applications</a:t>
            </a:r>
            <a:r>
              <a:rPr lang="en-US" sz="1800" dirty="0">
                <a:latin typeface="Times New Roman"/>
                <a:cs typeface="Times New Roman"/>
              </a:rPr>
              <a:t>.</a:t>
            </a:r>
          </a:p>
          <a:p>
            <a:pPr algn="just"/>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2227531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94945" marR="5080" indent="-182880" algn="just">
              <a:lnSpc>
                <a:spcPct val="100000"/>
              </a:lnSpc>
              <a:spcBef>
                <a:spcPts val="95"/>
              </a:spcBef>
              <a:tabLst>
                <a:tab pos="7034530" algn="l"/>
              </a:tabLst>
            </a:pPr>
            <a:r>
              <a:rPr lang="en-US" sz="1800" dirty="0">
                <a:latin typeface="Times New Roman" pitchFamily="18" charset="0"/>
                <a:cs typeface="Times New Roman" pitchFamily="18" charset="0"/>
              </a:rPr>
              <a:t>The role of </a:t>
            </a:r>
            <a:r>
              <a:rPr lang="en-US" sz="1800" spc="-5" dirty="0">
                <a:latin typeface="Times New Roman" pitchFamily="18" charset="0"/>
                <a:cs typeface="Times New Roman" pitchFamily="18" charset="0"/>
              </a:rPr>
              <a:t>a class is to </a:t>
            </a:r>
            <a:r>
              <a:rPr lang="en-US" sz="1800" b="1" spc="-5" dirty="0">
                <a:latin typeface="Times New Roman" pitchFamily="18" charset="0"/>
                <a:cs typeface="Times New Roman" pitchFamily="18" charset="0"/>
              </a:rPr>
              <a:t>define the attributes</a:t>
            </a:r>
            <a:r>
              <a:rPr lang="en-US" sz="1800" b="1" spc="170" dirty="0">
                <a:latin typeface="Times New Roman" pitchFamily="18" charset="0"/>
                <a:cs typeface="Times New Roman" pitchFamily="18" charset="0"/>
              </a:rPr>
              <a:t> </a:t>
            </a:r>
            <a:r>
              <a:rPr lang="en-US" sz="1800" b="1" spc="-5" dirty="0">
                <a:latin typeface="Times New Roman" pitchFamily="18" charset="0"/>
                <a:cs typeface="Times New Roman" pitchFamily="18" charset="0"/>
              </a:rPr>
              <a:t>and</a:t>
            </a:r>
            <a:r>
              <a:rPr lang="en-US" sz="1800" b="1" spc="5" dirty="0">
                <a:latin typeface="Times New Roman" pitchFamily="18" charset="0"/>
                <a:cs typeface="Times New Roman" pitchFamily="18" charset="0"/>
              </a:rPr>
              <a:t> </a:t>
            </a:r>
            <a:r>
              <a:rPr lang="en-US" sz="1800" b="1" spc="-5" dirty="0" smtClean="0">
                <a:latin typeface="Times New Roman" pitchFamily="18" charset="0"/>
                <a:cs typeface="Times New Roman" pitchFamily="18" charset="0"/>
              </a:rPr>
              <a:t>methods</a:t>
            </a:r>
            <a:r>
              <a:rPr lang="en-US" sz="1800" spc="-5" dirty="0" smtClean="0">
                <a:latin typeface="Times New Roman" pitchFamily="18" charset="0"/>
                <a:cs typeface="Times New Roman" pitchFamily="18" charset="0"/>
              </a:rPr>
              <a:t>(the</a:t>
            </a:r>
            <a:r>
              <a:rPr lang="en-US" sz="1800" spc="-65" dirty="0" smtClean="0">
                <a:latin typeface="Times New Roman" pitchFamily="18" charset="0"/>
                <a:cs typeface="Times New Roman" pitchFamily="18" charset="0"/>
              </a:rPr>
              <a:t> </a:t>
            </a:r>
            <a:r>
              <a:rPr lang="en-US" sz="1800" spc="-5" dirty="0">
                <a:latin typeface="Times New Roman" pitchFamily="18" charset="0"/>
                <a:cs typeface="Times New Roman" pitchFamily="18" charset="0"/>
              </a:rPr>
              <a:t>state  and </a:t>
            </a:r>
            <a:r>
              <a:rPr lang="en-US" sz="1800" dirty="0" err="1">
                <a:latin typeface="Times New Roman" pitchFamily="18" charset="0"/>
                <a:cs typeface="Times New Roman" pitchFamily="18" charset="0"/>
              </a:rPr>
              <a:t>behaviour</a:t>
            </a:r>
            <a:r>
              <a:rPr lang="en-US" sz="1800" dirty="0">
                <a:latin typeface="Times New Roman" pitchFamily="18" charset="0"/>
                <a:cs typeface="Times New Roman" pitchFamily="18" charset="0"/>
              </a:rPr>
              <a:t>) </a:t>
            </a:r>
            <a:r>
              <a:rPr lang="en-US" sz="1800" b="1" dirty="0">
                <a:latin typeface="Times New Roman" pitchFamily="18" charset="0"/>
                <a:cs typeface="Times New Roman" pitchFamily="18" charset="0"/>
              </a:rPr>
              <a:t>of </a:t>
            </a:r>
            <a:r>
              <a:rPr lang="en-US" sz="1800" b="1" spc="-5" dirty="0">
                <a:latin typeface="Times New Roman" pitchFamily="18" charset="0"/>
                <a:cs typeface="Times New Roman" pitchFamily="18" charset="0"/>
              </a:rPr>
              <a:t>its</a:t>
            </a:r>
            <a:r>
              <a:rPr lang="en-US" sz="1800" b="1" spc="-20" dirty="0">
                <a:latin typeface="Times New Roman" pitchFamily="18" charset="0"/>
                <a:cs typeface="Times New Roman" pitchFamily="18" charset="0"/>
              </a:rPr>
              <a:t> </a:t>
            </a:r>
            <a:r>
              <a:rPr lang="en-US" sz="1800" b="1" spc="-5" dirty="0">
                <a:latin typeface="Times New Roman" pitchFamily="18" charset="0"/>
                <a:cs typeface="Times New Roman" pitchFamily="18" charset="0"/>
              </a:rPr>
              <a:t>instances.</a:t>
            </a:r>
            <a:endParaRPr lang="en-US" sz="1800" dirty="0">
              <a:latin typeface="Times New Roman" pitchFamily="18" charset="0"/>
              <a:cs typeface="Times New Roman" pitchFamily="18" charset="0"/>
            </a:endParaRPr>
          </a:p>
          <a:p>
            <a:pPr algn="just">
              <a:lnSpc>
                <a:spcPct val="100000"/>
              </a:lnSpc>
              <a:spcBef>
                <a:spcPts val="20"/>
              </a:spcBef>
            </a:pPr>
            <a:endParaRPr lang="en-US" sz="1800" dirty="0">
              <a:latin typeface="Times New Roman" pitchFamily="18" charset="0"/>
              <a:cs typeface="Times New Roman" pitchFamily="18" charset="0"/>
            </a:endParaRPr>
          </a:p>
          <a:p>
            <a:pPr marL="12700" algn="just">
              <a:lnSpc>
                <a:spcPct val="100000"/>
              </a:lnSpc>
            </a:pPr>
            <a:r>
              <a:rPr lang="en-US" sz="1800" dirty="0" smtClean="0">
                <a:latin typeface="Times New Roman" pitchFamily="18" charset="0"/>
                <a:cs typeface="Times New Roman" pitchFamily="18" charset="0"/>
              </a:rPr>
              <a:t>Used </a:t>
            </a:r>
            <a:r>
              <a:rPr lang="en-US" sz="1800" dirty="0">
                <a:latin typeface="Times New Roman" pitchFamily="18" charset="0"/>
                <a:cs typeface="Times New Roman" pitchFamily="18" charset="0"/>
              </a:rPr>
              <a:t>to </a:t>
            </a:r>
            <a:r>
              <a:rPr lang="en-US" sz="1800" b="1" spc="-5" dirty="0">
                <a:latin typeface="Times New Roman" pitchFamily="18" charset="0"/>
                <a:cs typeface="Times New Roman" pitchFamily="18" charset="0"/>
              </a:rPr>
              <a:t>distinguish one type of object </a:t>
            </a:r>
            <a:r>
              <a:rPr lang="en-US" sz="1800" b="1" spc="-15" dirty="0">
                <a:latin typeface="Times New Roman" pitchFamily="18" charset="0"/>
                <a:cs typeface="Times New Roman" pitchFamily="18" charset="0"/>
              </a:rPr>
              <a:t>from </a:t>
            </a:r>
            <a:r>
              <a:rPr lang="en-US" sz="1800" b="1" spc="-5" dirty="0">
                <a:latin typeface="Times New Roman" pitchFamily="18" charset="0"/>
                <a:cs typeface="Times New Roman" pitchFamily="18" charset="0"/>
              </a:rPr>
              <a:t>the</a:t>
            </a:r>
            <a:r>
              <a:rPr lang="en-US" sz="1800" b="1" spc="60" dirty="0">
                <a:latin typeface="Times New Roman" pitchFamily="18" charset="0"/>
                <a:cs typeface="Times New Roman" pitchFamily="18" charset="0"/>
              </a:rPr>
              <a:t> </a:t>
            </a:r>
            <a:r>
              <a:rPr lang="en-US" sz="1800" b="1" spc="-40" dirty="0">
                <a:latin typeface="Times New Roman" pitchFamily="18" charset="0"/>
                <a:cs typeface="Times New Roman" pitchFamily="18" charset="0"/>
              </a:rPr>
              <a:t>other.</a:t>
            </a:r>
            <a:endParaRPr lang="en-US" sz="1800" dirty="0">
              <a:latin typeface="Times New Roman" pitchFamily="18" charset="0"/>
              <a:cs typeface="Times New Roman" pitchFamily="18" charset="0"/>
            </a:endParaRPr>
          </a:p>
          <a:p>
            <a:pPr algn="just">
              <a:lnSpc>
                <a:spcPct val="100000"/>
              </a:lnSpc>
              <a:spcBef>
                <a:spcPts val="15"/>
              </a:spcBef>
            </a:pPr>
            <a:endParaRPr lang="en-US" sz="1800" dirty="0">
              <a:latin typeface="Times New Roman" pitchFamily="18" charset="0"/>
              <a:cs typeface="Times New Roman" pitchFamily="18" charset="0"/>
            </a:endParaRPr>
          </a:p>
          <a:p>
            <a:pPr marL="12700" algn="just">
              <a:lnSpc>
                <a:spcPct val="100000"/>
              </a:lnSpc>
            </a:pPr>
            <a:r>
              <a:rPr lang="en-US" sz="1800" dirty="0" smtClean="0">
                <a:latin typeface="Times New Roman" pitchFamily="18" charset="0"/>
                <a:cs typeface="Times New Roman" pitchFamily="18" charset="0"/>
              </a:rPr>
              <a:t>Set </a:t>
            </a:r>
            <a:r>
              <a:rPr lang="en-US" sz="1800" dirty="0">
                <a:latin typeface="Times New Roman" pitchFamily="18" charset="0"/>
                <a:cs typeface="Times New Roman" pitchFamily="18" charset="0"/>
              </a:rPr>
              <a:t>of </a:t>
            </a:r>
            <a:r>
              <a:rPr lang="en-US" sz="1800" spc="-5" dirty="0">
                <a:latin typeface="Times New Roman" pitchFamily="18" charset="0"/>
                <a:cs typeface="Times New Roman" pitchFamily="18" charset="0"/>
              </a:rPr>
              <a:t>objects</a:t>
            </a:r>
            <a:r>
              <a:rPr lang="en-US" sz="1800" b="1" spc="-5" dirty="0">
                <a:latin typeface="Times New Roman" pitchFamily="18" charset="0"/>
                <a:cs typeface="Times New Roman" pitchFamily="18" charset="0"/>
              </a:rPr>
              <a:t>, that </a:t>
            </a:r>
            <a:r>
              <a:rPr lang="en-US" sz="1800" b="1" spc="-10" dirty="0">
                <a:latin typeface="Times New Roman" pitchFamily="18" charset="0"/>
                <a:cs typeface="Times New Roman" pitchFamily="18" charset="0"/>
              </a:rPr>
              <a:t>share </a:t>
            </a:r>
            <a:r>
              <a:rPr lang="en-US" sz="1800" b="1" spc="-5" dirty="0">
                <a:latin typeface="Times New Roman" pitchFamily="18" charset="0"/>
                <a:cs typeface="Times New Roman" pitchFamily="18" charset="0"/>
              </a:rPr>
              <a:t>common methods, </a:t>
            </a:r>
            <a:r>
              <a:rPr lang="en-US" sz="1800" b="1" spc="-10" dirty="0">
                <a:latin typeface="Times New Roman" pitchFamily="18" charset="0"/>
                <a:cs typeface="Times New Roman" pitchFamily="18" charset="0"/>
              </a:rPr>
              <a:t>structure,</a:t>
            </a:r>
            <a:r>
              <a:rPr lang="en-US" sz="1800" b="1" spc="114" dirty="0">
                <a:latin typeface="Times New Roman" pitchFamily="18" charset="0"/>
                <a:cs typeface="Times New Roman" pitchFamily="18" charset="0"/>
              </a:rPr>
              <a:t> </a:t>
            </a:r>
            <a:r>
              <a:rPr lang="en-US" sz="1800" b="1" spc="-25" dirty="0" err="1">
                <a:latin typeface="Times New Roman" pitchFamily="18" charset="0"/>
                <a:cs typeface="Times New Roman" pitchFamily="18" charset="0"/>
              </a:rPr>
              <a:t>behaviour</a:t>
            </a:r>
            <a:r>
              <a:rPr lang="en-US" sz="1800" b="1" spc="-25" dirty="0">
                <a:latin typeface="Times New Roman" pitchFamily="18" charset="0"/>
                <a:cs typeface="Times New Roman" pitchFamily="18" charset="0"/>
              </a:rPr>
              <a:t>.</a:t>
            </a:r>
            <a:endParaRPr lang="en-US" sz="1800" dirty="0">
              <a:latin typeface="Times New Roman" pitchFamily="18" charset="0"/>
              <a:cs typeface="Times New Roman" pitchFamily="18" charset="0"/>
            </a:endParaRPr>
          </a:p>
          <a:p>
            <a:pPr algn="just">
              <a:lnSpc>
                <a:spcPct val="100000"/>
              </a:lnSpc>
              <a:spcBef>
                <a:spcPts val="15"/>
              </a:spcBef>
            </a:pPr>
            <a:endParaRPr lang="en-US" sz="1800" dirty="0">
              <a:latin typeface="Times New Roman" pitchFamily="18" charset="0"/>
              <a:cs typeface="Times New Roman" pitchFamily="18" charset="0"/>
            </a:endParaRPr>
          </a:p>
          <a:p>
            <a:pPr marL="12700" algn="just">
              <a:lnSpc>
                <a:spcPct val="100000"/>
              </a:lnSpc>
              <a:spcBef>
                <a:spcPts val="5"/>
              </a:spcBef>
            </a:pPr>
            <a:r>
              <a:rPr lang="en-US" sz="1800" b="1" dirty="0" smtClean="0">
                <a:latin typeface="Times New Roman" pitchFamily="18" charset="0"/>
                <a:cs typeface="Times New Roman" pitchFamily="18" charset="0"/>
              </a:rPr>
              <a:t>Single </a:t>
            </a:r>
            <a:r>
              <a:rPr lang="en-US" sz="1800" b="1" spc="-5" dirty="0">
                <a:latin typeface="Times New Roman" pitchFamily="18" charset="0"/>
                <a:cs typeface="Times New Roman" pitchFamily="18" charset="0"/>
              </a:rPr>
              <a:t>object </a:t>
            </a:r>
            <a:r>
              <a:rPr lang="en-US" sz="1800" spc="-5" dirty="0">
                <a:latin typeface="Times New Roman" pitchFamily="18" charset="0"/>
                <a:cs typeface="Times New Roman" pitchFamily="18" charset="0"/>
              </a:rPr>
              <a:t>is simply an </a:t>
            </a:r>
            <a:r>
              <a:rPr lang="en-US" sz="1800" b="1" spc="-5" dirty="0">
                <a:latin typeface="Times New Roman" pitchFamily="18" charset="0"/>
                <a:cs typeface="Times New Roman" pitchFamily="18" charset="0"/>
              </a:rPr>
              <a:t>instance of</a:t>
            </a:r>
            <a:r>
              <a:rPr lang="en-US" sz="1800" b="1" spc="35" dirty="0">
                <a:latin typeface="Times New Roman" pitchFamily="18" charset="0"/>
                <a:cs typeface="Times New Roman" pitchFamily="18" charset="0"/>
              </a:rPr>
              <a:t> </a:t>
            </a:r>
            <a:r>
              <a:rPr lang="en-US" sz="1800" b="1" spc="-5" dirty="0">
                <a:latin typeface="Times New Roman" pitchFamily="18" charset="0"/>
                <a:cs typeface="Times New Roman" pitchFamily="18" charset="0"/>
              </a:rPr>
              <a:t>class.</a:t>
            </a:r>
            <a:endParaRPr lang="en-US" sz="1800" dirty="0">
              <a:latin typeface="Times New Roman" pitchFamily="18" charset="0"/>
              <a:cs typeface="Times New Roman" pitchFamily="18" charset="0"/>
            </a:endParaRPr>
          </a:p>
          <a:p>
            <a:pPr algn="just">
              <a:lnSpc>
                <a:spcPct val="100000"/>
              </a:lnSpc>
              <a:spcBef>
                <a:spcPts val="15"/>
              </a:spcBef>
            </a:pPr>
            <a:endParaRPr lang="en-US" sz="1800" dirty="0">
              <a:latin typeface="Times New Roman" pitchFamily="18" charset="0"/>
              <a:cs typeface="Times New Roman" pitchFamily="18" charset="0"/>
            </a:endParaRPr>
          </a:p>
          <a:p>
            <a:pPr marL="194945" marR="340360" indent="-182880" algn="just">
              <a:lnSpc>
                <a:spcPct val="100000"/>
              </a:lnSpc>
            </a:pPr>
            <a:r>
              <a:rPr lang="en-US" sz="1800" dirty="0" smtClean="0">
                <a:latin typeface="Times New Roman" pitchFamily="18" charset="0"/>
                <a:cs typeface="Times New Roman" pitchFamily="18" charset="0"/>
              </a:rPr>
              <a:t>The </a:t>
            </a:r>
            <a:r>
              <a:rPr lang="en-US" sz="1800" b="1" spc="-5" dirty="0">
                <a:latin typeface="Times New Roman" pitchFamily="18" charset="0"/>
                <a:cs typeface="Times New Roman" pitchFamily="18" charset="0"/>
              </a:rPr>
              <a:t>class car</a:t>
            </a:r>
            <a:r>
              <a:rPr lang="en-US" sz="1800" spc="-5" dirty="0">
                <a:latin typeface="Times New Roman" pitchFamily="18" charset="0"/>
                <a:cs typeface="Times New Roman" pitchFamily="18" charset="0"/>
              </a:rPr>
              <a:t>, for example, </a:t>
            </a:r>
            <a:r>
              <a:rPr lang="en-US" sz="1800" b="1" spc="-5" dirty="0">
                <a:latin typeface="Times New Roman" pitchFamily="18" charset="0"/>
                <a:cs typeface="Times New Roman" pitchFamily="18" charset="0"/>
              </a:rPr>
              <a:t>defines the </a:t>
            </a:r>
            <a:r>
              <a:rPr lang="en-US" sz="1800" b="1" spc="-10" dirty="0">
                <a:latin typeface="Times New Roman" pitchFamily="18" charset="0"/>
                <a:cs typeface="Times New Roman" pitchFamily="18" charset="0"/>
              </a:rPr>
              <a:t>property </a:t>
            </a:r>
            <a:r>
              <a:rPr lang="en-US" sz="1800" b="1" spc="-40" dirty="0">
                <a:latin typeface="Times New Roman" pitchFamily="18" charset="0"/>
                <a:cs typeface="Times New Roman" pitchFamily="18" charset="0"/>
              </a:rPr>
              <a:t>color. </a:t>
            </a:r>
            <a:r>
              <a:rPr lang="en-US" sz="1800" spc="-5" dirty="0">
                <a:latin typeface="Times New Roman" pitchFamily="18" charset="0"/>
                <a:cs typeface="Times New Roman" pitchFamily="18" charset="0"/>
              </a:rPr>
              <a:t>Each  </a:t>
            </a:r>
            <a:r>
              <a:rPr lang="en-US" sz="1800" dirty="0">
                <a:latin typeface="Times New Roman" pitchFamily="18" charset="0"/>
                <a:cs typeface="Times New Roman" pitchFamily="18" charset="0"/>
              </a:rPr>
              <a:t>individual </a:t>
            </a:r>
            <a:r>
              <a:rPr lang="en-US" sz="1800" spc="-5" dirty="0">
                <a:latin typeface="Times New Roman" pitchFamily="18" charset="0"/>
                <a:cs typeface="Times New Roman" pitchFamily="18" charset="0"/>
              </a:rPr>
              <a:t>car (object) will </a:t>
            </a:r>
            <a:r>
              <a:rPr lang="en-US" sz="1800" dirty="0">
                <a:latin typeface="Times New Roman" pitchFamily="18" charset="0"/>
                <a:cs typeface="Times New Roman" pitchFamily="18" charset="0"/>
              </a:rPr>
              <a:t>have </a:t>
            </a:r>
            <a:r>
              <a:rPr lang="en-US" sz="1800" spc="-5" dirty="0">
                <a:latin typeface="Times New Roman" pitchFamily="18" charset="0"/>
                <a:cs typeface="Times New Roman" pitchFamily="18" charset="0"/>
              </a:rPr>
              <a:t>a </a:t>
            </a:r>
            <a:r>
              <a:rPr lang="en-US" sz="1800" b="1" spc="-5" dirty="0">
                <a:latin typeface="Times New Roman" pitchFamily="18" charset="0"/>
                <a:cs typeface="Times New Roman" pitchFamily="18" charset="0"/>
              </a:rPr>
              <a:t>value </a:t>
            </a:r>
            <a:r>
              <a:rPr lang="en-US" sz="1800" b="1" dirty="0">
                <a:latin typeface="Times New Roman" pitchFamily="18" charset="0"/>
                <a:cs typeface="Times New Roman" pitchFamily="18" charset="0"/>
              </a:rPr>
              <a:t>for </a:t>
            </a:r>
            <a:r>
              <a:rPr lang="en-US" sz="1800" b="1" spc="-5" dirty="0">
                <a:latin typeface="Times New Roman" pitchFamily="18" charset="0"/>
                <a:cs typeface="Times New Roman" pitchFamily="18" charset="0"/>
              </a:rPr>
              <a:t>this </a:t>
            </a:r>
            <a:r>
              <a:rPr lang="en-US" sz="1800" b="1" spc="-20" dirty="0">
                <a:latin typeface="Times New Roman" pitchFamily="18" charset="0"/>
                <a:cs typeface="Times New Roman" pitchFamily="18" charset="0"/>
              </a:rPr>
              <a:t>property, </a:t>
            </a:r>
            <a:r>
              <a:rPr lang="en-US" sz="1800" b="1" spc="-5" dirty="0">
                <a:latin typeface="Times New Roman" pitchFamily="18" charset="0"/>
                <a:cs typeface="Times New Roman" pitchFamily="18" charset="0"/>
              </a:rPr>
              <a:t>such </a:t>
            </a:r>
            <a:r>
              <a:rPr lang="en-US" sz="1800" b="1" dirty="0">
                <a:latin typeface="Times New Roman" pitchFamily="18" charset="0"/>
                <a:cs typeface="Times New Roman" pitchFamily="18" charset="0"/>
              </a:rPr>
              <a:t>as  </a:t>
            </a:r>
            <a:r>
              <a:rPr lang="en-US" sz="1800" b="1" spc="-5" dirty="0">
                <a:latin typeface="Times New Roman" pitchFamily="18" charset="0"/>
                <a:cs typeface="Times New Roman" pitchFamily="18" charset="0"/>
              </a:rPr>
              <a:t>"maroon," </a:t>
            </a:r>
            <a:r>
              <a:rPr lang="en-US" sz="1800" b="1" dirty="0">
                <a:latin typeface="Times New Roman" pitchFamily="18" charset="0"/>
                <a:cs typeface="Times New Roman" pitchFamily="18" charset="0"/>
              </a:rPr>
              <a:t>"yellow" or</a:t>
            </a:r>
            <a:r>
              <a:rPr lang="en-US" sz="1800" b="1" spc="-40" dirty="0">
                <a:latin typeface="Times New Roman" pitchFamily="18" charset="0"/>
                <a:cs typeface="Times New Roman" pitchFamily="18" charset="0"/>
              </a:rPr>
              <a:t> </a:t>
            </a:r>
            <a:r>
              <a:rPr lang="en-US" sz="1800" b="1" spc="-5" dirty="0">
                <a:latin typeface="Times New Roman" pitchFamily="18" charset="0"/>
                <a:cs typeface="Times New Roman" pitchFamily="18" charset="0"/>
              </a:rPr>
              <a:t>"white."</a:t>
            </a:r>
            <a:endParaRPr lang="en-US" sz="1800" dirty="0">
              <a:latin typeface="Times New Roman" pitchFamily="18" charset="0"/>
              <a:cs typeface="Times New Roman" pitchFamily="18" charset="0"/>
            </a:endParaRP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5391798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00" y="1824038"/>
            <a:ext cx="4495800"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16836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2065" marR="5080" indent="0" algn="ctr">
              <a:lnSpc>
                <a:spcPts val="2590"/>
              </a:lnSpc>
              <a:spcBef>
                <a:spcPts val="425"/>
              </a:spcBef>
              <a:buNone/>
            </a:pPr>
            <a:r>
              <a:rPr lang="en-US" sz="1900" b="1" dirty="0" smtClean="0">
                <a:latin typeface="Times New Roman" pitchFamily="18" charset="0"/>
                <a:cs typeface="Times New Roman" pitchFamily="18" charset="0"/>
              </a:rPr>
              <a:t>CLASS</a:t>
            </a:r>
          </a:p>
          <a:p>
            <a:pPr marL="194945" marR="5080" indent="-182880" algn="just">
              <a:lnSpc>
                <a:spcPts val="2590"/>
              </a:lnSpc>
              <a:spcBef>
                <a:spcPts val="425"/>
              </a:spcBef>
            </a:pPr>
            <a:endParaRPr lang="en-US" sz="1900" dirty="0">
              <a:latin typeface="Times New Roman" pitchFamily="18" charset="0"/>
              <a:cs typeface="Times New Roman" pitchFamily="18" charset="0"/>
            </a:endParaRPr>
          </a:p>
          <a:p>
            <a:pPr marL="194945" marR="5080" indent="-182880" algn="just">
              <a:lnSpc>
                <a:spcPts val="2590"/>
              </a:lnSpc>
              <a:spcBef>
                <a:spcPts val="425"/>
              </a:spcBef>
            </a:pPr>
            <a:r>
              <a:rPr lang="en-US" sz="1900" dirty="0" smtClean="0">
                <a:latin typeface="Times New Roman" pitchFamily="18" charset="0"/>
                <a:cs typeface="Times New Roman" pitchFamily="18" charset="0"/>
              </a:rPr>
              <a:t>A </a:t>
            </a:r>
            <a:r>
              <a:rPr lang="en-US" sz="1900" spc="-5" dirty="0">
                <a:latin typeface="Times New Roman" pitchFamily="18" charset="0"/>
                <a:cs typeface="Times New Roman" pitchFamily="18" charset="0"/>
              </a:rPr>
              <a:t>class </a:t>
            </a:r>
            <a:r>
              <a:rPr lang="en-US" sz="1900" dirty="0">
                <a:latin typeface="Times New Roman" pitchFamily="18" charset="0"/>
                <a:cs typeface="Times New Roman" pitchFamily="18" charset="0"/>
              </a:rPr>
              <a:t>represents </a:t>
            </a:r>
            <a:r>
              <a:rPr lang="en-US" sz="1900" spc="-5" dirty="0">
                <a:latin typeface="Times New Roman" pitchFamily="18" charset="0"/>
                <a:cs typeface="Times New Roman" pitchFamily="18" charset="0"/>
              </a:rPr>
              <a:t>a collection </a:t>
            </a:r>
            <a:r>
              <a:rPr lang="en-US" sz="1900" dirty="0">
                <a:latin typeface="Times New Roman" pitchFamily="18" charset="0"/>
                <a:cs typeface="Times New Roman" pitchFamily="18" charset="0"/>
              </a:rPr>
              <a:t>of </a:t>
            </a:r>
            <a:r>
              <a:rPr lang="en-US" sz="1900" spc="-5" dirty="0">
                <a:latin typeface="Times New Roman" pitchFamily="18" charset="0"/>
                <a:cs typeface="Times New Roman" pitchFamily="18" charset="0"/>
              </a:rPr>
              <a:t>objects having </a:t>
            </a:r>
            <a:r>
              <a:rPr lang="en-US" sz="1900" dirty="0">
                <a:latin typeface="Times New Roman" pitchFamily="18" charset="0"/>
                <a:cs typeface="Times New Roman" pitchFamily="18" charset="0"/>
              </a:rPr>
              <a:t>same  characteristic </a:t>
            </a:r>
            <a:r>
              <a:rPr lang="en-US" sz="1900" spc="-5" dirty="0">
                <a:latin typeface="Times New Roman" pitchFamily="18" charset="0"/>
                <a:cs typeface="Times New Roman" pitchFamily="18" charset="0"/>
              </a:rPr>
              <a:t>properties </a:t>
            </a:r>
            <a:r>
              <a:rPr lang="en-US" sz="1900" dirty="0">
                <a:latin typeface="Times New Roman" pitchFamily="18" charset="0"/>
                <a:cs typeface="Times New Roman" pitchFamily="18" charset="0"/>
              </a:rPr>
              <a:t>that </a:t>
            </a:r>
            <a:r>
              <a:rPr lang="en-US" sz="1900" spc="-5" dirty="0">
                <a:latin typeface="Times New Roman" pitchFamily="18" charset="0"/>
                <a:cs typeface="Times New Roman" pitchFamily="18" charset="0"/>
              </a:rPr>
              <a:t>exhibit </a:t>
            </a:r>
            <a:r>
              <a:rPr lang="en-US" sz="1900" dirty="0">
                <a:latin typeface="Times New Roman" pitchFamily="18" charset="0"/>
                <a:cs typeface="Times New Roman" pitchFamily="18" charset="0"/>
              </a:rPr>
              <a:t>common</a:t>
            </a:r>
            <a:r>
              <a:rPr lang="en-US" sz="1900" spc="75" dirty="0">
                <a:latin typeface="Times New Roman" pitchFamily="18" charset="0"/>
                <a:cs typeface="Times New Roman" pitchFamily="18" charset="0"/>
              </a:rPr>
              <a:t> </a:t>
            </a:r>
            <a:r>
              <a:rPr lang="en-US" sz="1900" spc="-25" dirty="0">
                <a:latin typeface="Times New Roman" pitchFamily="18" charset="0"/>
                <a:cs typeface="Times New Roman" pitchFamily="18" charset="0"/>
              </a:rPr>
              <a:t>behavior.</a:t>
            </a:r>
            <a:endParaRPr lang="en-US" sz="1900" dirty="0">
              <a:latin typeface="Times New Roman" pitchFamily="18" charset="0"/>
              <a:cs typeface="Times New Roman" pitchFamily="18" charset="0"/>
            </a:endParaRPr>
          </a:p>
          <a:p>
            <a:pPr marL="194945" marR="131445" indent="-182880" algn="just">
              <a:lnSpc>
                <a:spcPts val="2590"/>
              </a:lnSpc>
              <a:spcBef>
                <a:spcPts val="585"/>
              </a:spcBef>
            </a:pPr>
            <a:r>
              <a:rPr lang="en-US" sz="1900" dirty="0" smtClean="0">
                <a:latin typeface="Times New Roman" pitchFamily="18" charset="0"/>
                <a:cs typeface="Times New Roman" pitchFamily="18" charset="0"/>
              </a:rPr>
              <a:t>Creation </a:t>
            </a:r>
            <a:r>
              <a:rPr lang="en-US" sz="1900" dirty="0">
                <a:latin typeface="Times New Roman" pitchFamily="18" charset="0"/>
                <a:cs typeface="Times New Roman" pitchFamily="18" charset="0"/>
              </a:rPr>
              <a:t>of </a:t>
            </a:r>
            <a:r>
              <a:rPr lang="en-US" sz="1900" spc="-5" dirty="0">
                <a:latin typeface="Times New Roman" pitchFamily="18" charset="0"/>
                <a:cs typeface="Times New Roman" pitchFamily="18" charset="0"/>
              </a:rPr>
              <a:t>an </a:t>
            </a:r>
            <a:r>
              <a:rPr lang="en-US" sz="1900" dirty="0">
                <a:latin typeface="Times New Roman" pitchFamily="18" charset="0"/>
                <a:cs typeface="Times New Roman" pitchFamily="18" charset="0"/>
              </a:rPr>
              <a:t>object </a:t>
            </a:r>
            <a:r>
              <a:rPr lang="en-US" sz="1900" spc="-5" dirty="0">
                <a:latin typeface="Times New Roman" pitchFamily="18" charset="0"/>
                <a:cs typeface="Times New Roman" pitchFamily="18" charset="0"/>
              </a:rPr>
              <a:t>as a member </a:t>
            </a:r>
            <a:r>
              <a:rPr lang="en-US" sz="1900" dirty="0">
                <a:latin typeface="Times New Roman" pitchFamily="18" charset="0"/>
                <a:cs typeface="Times New Roman" pitchFamily="18" charset="0"/>
              </a:rPr>
              <a:t>of </a:t>
            </a:r>
            <a:r>
              <a:rPr lang="en-US" sz="1900" spc="-5" dirty="0">
                <a:latin typeface="Times New Roman" pitchFamily="18" charset="0"/>
                <a:cs typeface="Times New Roman" pitchFamily="18" charset="0"/>
              </a:rPr>
              <a:t>a class is called  instantiation.</a:t>
            </a:r>
            <a:endParaRPr lang="en-US" sz="1900" dirty="0">
              <a:latin typeface="Times New Roman" pitchFamily="18" charset="0"/>
              <a:cs typeface="Times New Roman" pitchFamily="18" charset="0"/>
            </a:endParaRPr>
          </a:p>
          <a:p>
            <a:pPr marL="12700" algn="just">
              <a:lnSpc>
                <a:spcPct val="100000"/>
              </a:lnSpc>
              <a:spcBef>
                <a:spcPts val="250"/>
              </a:spcBef>
              <a:tabLst>
                <a:tab pos="274320" algn="l"/>
              </a:tabLst>
            </a:pPr>
            <a:r>
              <a:rPr lang="en-US" sz="1900" dirty="0" smtClean="0">
                <a:latin typeface="Times New Roman" pitchFamily="18" charset="0"/>
                <a:cs typeface="Times New Roman" pitchFamily="18" charset="0"/>
              </a:rPr>
              <a:t>Thus</a:t>
            </a:r>
            <a:r>
              <a:rPr lang="en-US" sz="1900" dirty="0">
                <a:latin typeface="Times New Roman" pitchFamily="18" charset="0"/>
                <a:cs typeface="Times New Roman" pitchFamily="18" charset="0"/>
              </a:rPr>
              <a:t>, </a:t>
            </a:r>
            <a:r>
              <a:rPr lang="en-US" sz="1900" spc="-5" dirty="0">
                <a:latin typeface="Times New Roman" pitchFamily="18" charset="0"/>
                <a:cs typeface="Times New Roman" pitchFamily="18" charset="0"/>
              </a:rPr>
              <a:t>object is an instance </a:t>
            </a:r>
            <a:r>
              <a:rPr lang="en-US" sz="1900" dirty="0">
                <a:latin typeface="Times New Roman" pitchFamily="18" charset="0"/>
                <a:cs typeface="Times New Roman" pitchFamily="18" charset="0"/>
              </a:rPr>
              <a:t>of </a:t>
            </a:r>
            <a:r>
              <a:rPr lang="en-US" sz="1900" spc="-5" dirty="0">
                <a:latin typeface="Times New Roman" pitchFamily="18" charset="0"/>
                <a:cs typeface="Times New Roman" pitchFamily="18" charset="0"/>
              </a:rPr>
              <a:t>a</a:t>
            </a:r>
            <a:r>
              <a:rPr lang="en-US" sz="1900" spc="50" dirty="0">
                <a:latin typeface="Times New Roman" pitchFamily="18" charset="0"/>
                <a:cs typeface="Times New Roman" pitchFamily="18" charset="0"/>
              </a:rPr>
              <a:t> </a:t>
            </a:r>
            <a:r>
              <a:rPr lang="en-US" sz="1900" spc="-15" dirty="0">
                <a:latin typeface="Times New Roman" pitchFamily="18" charset="0"/>
                <a:cs typeface="Times New Roman" pitchFamily="18" charset="0"/>
              </a:rPr>
              <a:t>class.</a:t>
            </a:r>
            <a:endParaRPr lang="en-US" sz="1900" dirty="0">
              <a:latin typeface="Times New Roman" pitchFamily="18" charset="0"/>
              <a:cs typeface="Times New Roman" pitchFamily="18" charset="0"/>
            </a:endParaRPr>
          </a:p>
          <a:p>
            <a:pPr marL="12700" algn="just">
              <a:lnSpc>
                <a:spcPct val="100000"/>
              </a:lnSpc>
              <a:spcBef>
                <a:spcPts val="290"/>
              </a:spcBef>
            </a:pPr>
            <a:r>
              <a:rPr lang="en-US" sz="1900" spc="-5" dirty="0" smtClean="0">
                <a:solidFill>
                  <a:srgbClr val="4F81BC"/>
                </a:solidFill>
                <a:latin typeface="Times New Roman" pitchFamily="18" charset="0"/>
                <a:cs typeface="Times New Roman" pitchFamily="18" charset="0"/>
              </a:rPr>
              <a:t> </a:t>
            </a:r>
            <a:r>
              <a:rPr lang="en-US" sz="1900" spc="-5" dirty="0">
                <a:latin typeface="Times New Roman" pitchFamily="18" charset="0"/>
                <a:cs typeface="Times New Roman" pitchFamily="18" charset="0"/>
              </a:rPr>
              <a:t>Example: </a:t>
            </a:r>
            <a:r>
              <a:rPr lang="en-US" sz="1900" b="1" dirty="0">
                <a:latin typeface="Times New Roman" pitchFamily="18" charset="0"/>
                <a:cs typeface="Times New Roman" pitchFamily="18" charset="0"/>
              </a:rPr>
              <a:t>Circle </a:t>
            </a:r>
            <a:r>
              <a:rPr lang="en-US" sz="1900" dirty="0">
                <a:latin typeface="Times New Roman" pitchFamily="18" charset="0"/>
                <a:cs typeface="Times New Roman" pitchFamily="18" charset="0"/>
              </a:rPr>
              <a:t>– a</a:t>
            </a:r>
            <a:r>
              <a:rPr lang="en-US" sz="1900" spc="150" dirty="0">
                <a:latin typeface="Times New Roman" pitchFamily="18" charset="0"/>
                <a:cs typeface="Times New Roman" pitchFamily="18" charset="0"/>
              </a:rPr>
              <a:t> </a:t>
            </a:r>
            <a:r>
              <a:rPr lang="en-US" sz="1900" spc="-5" dirty="0">
                <a:latin typeface="Times New Roman" pitchFamily="18" charset="0"/>
                <a:cs typeface="Times New Roman" pitchFamily="18" charset="0"/>
              </a:rPr>
              <a:t>class</a:t>
            </a:r>
            <a:endParaRPr lang="en-US" sz="1900" dirty="0">
              <a:latin typeface="Times New Roman" pitchFamily="18" charset="0"/>
              <a:cs typeface="Times New Roman" pitchFamily="18" charset="0"/>
            </a:endParaRPr>
          </a:p>
          <a:p>
            <a:pPr marL="927100" algn="just">
              <a:lnSpc>
                <a:spcPct val="100000"/>
              </a:lnSpc>
              <a:spcBef>
                <a:spcPts val="290"/>
              </a:spcBef>
            </a:pPr>
            <a:r>
              <a:rPr lang="en-US" sz="1900" spc="-10" dirty="0">
                <a:latin typeface="Times New Roman" pitchFamily="18" charset="0"/>
                <a:cs typeface="Times New Roman" pitchFamily="18" charset="0"/>
              </a:rPr>
              <a:t>x, </a:t>
            </a:r>
            <a:r>
              <a:rPr lang="en-US" sz="1900" dirty="0">
                <a:latin typeface="Times New Roman" pitchFamily="18" charset="0"/>
                <a:cs typeface="Times New Roman" pitchFamily="18" charset="0"/>
              </a:rPr>
              <a:t>to the</a:t>
            </a:r>
            <a:r>
              <a:rPr lang="en-US" sz="1900" spc="-5" dirty="0">
                <a:latin typeface="Times New Roman" pitchFamily="18" charset="0"/>
                <a:cs typeface="Times New Roman" pitchFamily="18" charset="0"/>
              </a:rPr>
              <a:t> center</a:t>
            </a:r>
            <a:endParaRPr lang="en-US" sz="1900" dirty="0">
              <a:latin typeface="Times New Roman" pitchFamily="18" charset="0"/>
              <a:cs typeface="Times New Roman" pitchFamily="18" charset="0"/>
            </a:endParaRPr>
          </a:p>
          <a:p>
            <a:pPr marL="927100" algn="just">
              <a:lnSpc>
                <a:spcPct val="100000"/>
              </a:lnSpc>
              <a:spcBef>
                <a:spcPts val="285"/>
              </a:spcBef>
            </a:pPr>
            <a:r>
              <a:rPr lang="en-US" sz="1900" spc="-5" dirty="0">
                <a:latin typeface="Times New Roman" pitchFamily="18" charset="0"/>
                <a:cs typeface="Times New Roman" pitchFamily="18" charset="0"/>
              </a:rPr>
              <a:t>a, </a:t>
            </a:r>
            <a:r>
              <a:rPr lang="en-US" sz="1900" dirty="0">
                <a:latin typeface="Times New Roman" pitchFamily="18" charset="0"/>
                <a:cs typeface="Times New Roman" pitchFamily="18" charset="0"/>
              </a:rPr>
              <a:t>to </a:t>
            </a:r>
            <a:r>
              <a:rPr lang="en-US" sz="1900" spc="-5" dirty="0">
                <a:latin typeface="Times New Roman" pitchFamily="18" charset="0"/>
                <a:cs typeface="Times New Roman" pitchFamily="18" charset="0"/>
              </a:rPr>
              <a:t>denote the radius </a:t>
            </a:r>
            <a:r>
              <a:rPr lang="en-US" sz="1900" dirty="0">
                <a:latin typeface="Times New Roman" pitchFamily="18" charset="0"/>
                <a:cs typeface="Times New Roman" pitchFamily="18" charset="0"/>
              </a:rPr>
              <a:t>of the</a:t>
            </a:r>
            <a:r>
              <a:rPr lang="en-US" sz="1900" spc="30" dirty="0">
                <a:latin typeface="Times New Roman" pitchFamily="18" charset="0"/>
                <a:cs typeface="Times New Roman" pitchFamily="18" charset="0"/>
              </a:rPr>
              <a:t> </a:t>
            </a:r>
            <a:r>
              <a:rPr lang="en-US" sz="1900" spc="-5" dirty="0" smtClean="0">
                <a:latin typeface="Times New Roman" pitchFamily="18" charset="0"/>
                <a:cs typeface="Times New Roman" pitchFamily="18" charset="0"/>
              </a:rPr>
              <a:t>circle</a:t>
            </a:r>
          </a:p>
          <a:p>
            <a:pPr marL="927100" algn="just">
              <a:lnSpc>
                <a:spcPct val="100000"/>
              </a:lnSpc>
              <a:spcBef>
                <a:spcPts val="285"/>
              </a:spcBef>
            </a:pPr>
            <a:r>
              <a:rPr lang="en-US" sz="1900" spc="-5" dirty="0" smtClean="0">
                <a:latin typeface="Times New Roman" pitchFamily="18" charset="0"/>
                <a:cs typeface="Times New Roman" pitchFamily="18" charset="0"/>
              </a:rPr>
              <a:t>Some </a:t>
            </a:r>
            <a:r>
              <a:rPr lang="en-US" sz="1900" dirty="0">
                <a:latin typeface="Times New Roman" pitchFamily="18" charset="0"/>
                <a:cs typeface="Times New Roman" pitchFamily="18" charset="0"/>
              </a:rPr>
              <a:t>of its operations </a:t>
            </a:r>
            <a:r>
              <a:rPr lang="en-US" sz="1900" spc="-5" dirty="0">
                <a:latin typeface="Times New Roman" pitchFamily="18" charset="0"/>
                <a:cs typeface="Times New Roman" pitchFamily="18" charset="0"/>
              </a:rPr>
              <a:t>can be defined as follows:  </a:t>
            </a:r>
            <a:r>
              <a:rPr lang="en-US" sz="1900" spc="-5" dirty="0" err="1">
                <a:latin typeface="Times New Roman" pitchFamily="18" charset="0"/>
                <a:cs typeface="Times New Roman" pitchFamily="18" charset="0"/>
              </a:rPr>
              <a:t>findArea</a:t>
            </a:r>
            <a:r>
              <a:rPr lang="en-US" sz="1900" spc="-5" dirty="0">
                <a:latin typeface="Times New Roman" pitchFamily="18" charset="0"/>
                <a:cs typeface="Times New Roman" pitchFamily="18" charset="0"/>
              </a:rPr>
              <a:t>(), </a:t>
            </a:r>
            <a:r>
              <a:rPr lang="en-US" sz="1900" dirty="0">
                <a:latin typeface="Times New Roman" pitchFamily="18" charset="0"/>
                <a:cs typeface="Times New Roman" pitchFamily="18" charset="0"/>
              </a:rPr>
              <a:t>method to </a:t>
            </a:r>
            <a:r>
              <a:rPr lang="en-US" sz="1900" spc="-5" dirty="0">
                <a:latin typeface="Times New Roman" pitchFamily="18" charset="0"/>
                <a:cs typeface="Times New Roman" pitchFamily="18" charset="0"/>
              </a:rPr>
              <a:t>calculate</a:t>
            </a:r>
            <a:r>
              <a:rPr lang="en-US" sz="1900" spc="-10" dirty="0">
                <a:latin typeface="Times New Roman" pitchFamily="18" charset="0"/>
                <a:cs typeface="Times New Roman" pitchFamily="18" charset="0"/>
              </a:rPr>
              <a:t> </a:t>
            </a:r>
            <a:r>
              <a:rPr lang="en-US" sz="1900" dirty="0">
                <a:latin typeface="Times New Roman" pitchFamily="18" charset="0"/>
                <a:cs typeface="Times New Roman" pitchFamily="18" charset="0"/>
              </a:rPr>
              <a:t>area</a:t>
            </a:r>
          </a:p>
          <a:p>
            <a:pPr marL="927100" marR="1156970" algn="just">
              <a:lnSpc>
                <a:spcPts val="2590"/>
              </a:lnSpc>
              <a:spcBef>
                <a:spcPts val="620"/>
              </a:spcBef>
            </a:pPr>
            <a:r>
              <a:rPr lang="en-US" sz="1900" spc="-5" dirty="0" err="1">
                <a:latin typeface="Times New Roman" pitchFamily="18" charset="0"/>
                <a:cs typeface="Times New Roman" pitchFamily="18" charset="0"/>
              </a:rPr>
              <a:t>findCircumference</a:t>
            </a:r>
            <a:r>
              <a:rPr lang="en-US" sz="1900" spc="-5" dirty="0">
                <a:latin typeface="Times New Roman" pitchFamily="18" charset="0"/>
                <a:cs typeface="Times New Roman" pitchFamily="18" charset="0"/>
              </a:rPr>
              <a:t>(), method </a:t>
            </a:r>
            <a:r>
              <a:rPr lang="en-US" sz="1900" dirty="0">
                <a:latin typeface="Times New Roman" pitchFamily="18" charset="0"/>
                <a:cs typeface="Times New Roman" pitchFamily="18" charset="0"/>
              </a:rPr>
              <a:t>to </a:t>
            </a:r>
            <a:r>
              <a:rPr lang="en-US" sz="1900" spc="-5" dirty="0">
                <a:latin typeface="Times New Roman" pitchFamily="18" charset="0"/>
                <a:cs typeface="Times New Roman" pitchFamily="18" charset="0"/>
              </a:rPr>
              <a:t>calculate  </a:t>
            </a:r>
            <a:r>
              <a:rPr lang="en-US" sz="1900" dirty="0">
                <a:latin typeface="Times New Roman" pitchFamily="18" charset="0"/>
                <a:cs typeface="Times New Roman" pitchFamily="18" charset="0"/>
              </a:rPr>
              <a:t>circumference</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059517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ctr">
              <a:buNone/>
            </a:pPr>
            <a:r>
              <a:rPr lang="en-US" sz="1700" b="1" dirty="0">
                <a:latin typeface="Times New Roman" pitchFamily="18" charset="0"/>
                <a:cs typeface="Times New Roman" pitchFamily="18" charset="0"/>
              </a:rPr>
              <a:t>Class</a:t>
            </a:r>
            <a:endParaRPr lang="en-US" sz="17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Objects are grouped into a class. A class can be defined as a group of objects with the same structure and </a:t>
            </a:r>
            <a:r>
              <a:rPr lang="en-US" sz="1600" dirty="0" err="1">
                <a:latin typeface="Times New Roman" pitchFamily="18" charset="0"/>
                <a:cs typeface="Times New Roman" pitchFamily="18" charset="0"/>
              </a:rPr>
              <a:t>behaviour</a:t>
            </a:r>
            <a:r>
              <a:rPr lang="en-US" sz="1600" dirty="0">
                <a:latin typeface="Times New Roman" pitchFamily="18" charset="0"/>
                <a:cs typeface="Times New Roman" pitchFamily="18" charset="0"/>
              </a:rPr>
              <a:t>.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Class </a:t>
            </a:r>
            <a:r>
              <a:rPr lang="en-US" sz="1600" dirty="0">
                <a:latin typeface="Times New Roman" pitchFamily="18" charset="0"/>
                <a:cs typeface="Times New Roman" pitchFamily="18" charset="0"/>
              </a:rPr>
              <a:t>can be considered as the blueprint or definition or a template for an object and describes the properties and behavior of that object, but without any actual existence</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An object is a particular instance of a class which has actual existence and there can be many objects (or instances) for a class.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In </a:t>
            </a:r>
            <a:r>
              <a:rPr lang="en-US" sz="1600" dirty="0">
                <a:latin typeface="Times New Roman" pitchFamily="18" charset="0"/>
                <a:cs typeface="Times New Roman" pitchFamily="18" charset="0"/>
              </a:rPr>
              <a:t>the case of a car or laptop, there will be a blueprint or design created first and then the actual car or laptop will be built based on that.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We </a:t>
            </a:r>
            <a:r>
              <a:rPr lang="en-US" sz="1600" dirty="0">
                <a:latin typeface="Times New Roman" pitchFamily="18" charset="0"/>
                <a:cs typeface="Times New Roman" pitchFamily="18" charset="0"/>
              </a:rPr>
              <a:t>do not actually buy these blueprints but the actual objects</a:t>
            </a:r>
            <a:r>
              <a:rPr lang="en-US" sz="1600" dirty="0"/>
              <a:t>. </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6069094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2700" algn="ctr">
              <a:lnSpc>
                <a:spcPct val="100000"/>
              </a:lnSpc>
              <a:spcBef>
                <a:spcPts val="100"/>
              </a:spcBef>
            </a:pPr>
            <a:endParaRPr lang="en-US" sz="1800" b="1" dirty="0" smtClean="0">
              <a:latin typeface="Times New Roman" pitchFamily="18" charset="0"/>
              <a:cs typeface="Times New Roman" pitchFamily="18" charset="0"/>
            </a:endParaRPr>
          </a:p>
          <a:p>
            <a:pPr marL="0" indent="0" algn="ctr">
              <a:lnSpc>
                <a:spcPct val="100000"/>
              </a:lnSpc>
              <a:spcBef>
                <a:spcPts val="100"/>
              </a:spcBef>
              <a:buNone/>
            </a:pPr>
            <a:r>
              <a:rPr lang="en-US" sz="1800" b="1" spc="-85" dirty="0">
                <a:latin typeface="Times New Roman" pitchFamily="18" charset="0"/>
                <a:cs typeface="Times New Roman" pitchFamily="18" charset="0"/>
              </a:rPr>
              <a:t>Object </a:t>
            </a:r>
            <a:r>
              <a:rPr lang="en-US" sz="1800" b="1" spc="-90" dirty="0">
                <a:latin typeface="Times New Roman" pitchFamily="18" charset="0"/>
                <a:cs typeface="Times New Roman" pitchFamily="18" charset="0"/>
              </a:rPr>
              <a:t>oriented</a:t>
            </a:r>
            <a:r>
              <a:rPr lang="en-US" sz="1800" b="1" spc="-405" dirty="0">
                <a:latin typeface="Times New Roman" pitchFamily="18" charset="0"/>
                <a:cs typeface="Times New Roman" pitchFamily="18" charset="0"/>
              </a:rPr>
              <a:t> </a:t>
            </a:r>
            <a:r>
              <a:rPr lang="en-US" sz="1800" b="1" spc="-405" dirty="0" smtClean="0">
                <a:latin typeface="Times New Roman" pitchFamily="18" charset="0"/>
                <a:cs typeface="Times New Roman" pitchFamily="18" charset="0"/>
              </a:rPr>
              <a:t>                </a:t>
            </a:r>
            <a:r>
              <a:rPr lang="en-US" sz="1800" b="1" spc="-95" dirty="0" smtClean="0">
                <a:latin typeface="Times New Roman" pitchFamily="18" charset="0"/>
                <a:cs typeface="Times New Roman" pitchFamily="18" charset="0"/>
              </a:rPr>
              <a:t>Methodologies</a:t>
            </a:r>
            <a:endParaRPr lang="en-US" sz="1800" b="1" dirty="0">
              <a:latin typeface="Times New Roman" pitchFamily="18" charset="0"/>
              <a:cs typeface="Times New Roman" pitchFamily="18" charset="0"/>
            </a:endParaRPr>
          </a:p>
          <a:p>
            <a:pPr marL="0" indent="0" algn="just">
              <a:lnSpc>
                <a:spcPct val="100000"/>
              </a:lnSpc>
              <a:spcBef>
                <a:spcPts val="100"/>
              </a:spcBef>
              <a:buNone/>
            </a:pPr>
            <a:endParaRPr lang="en-US" sz="1800" dirty="0">
              <a:latin typeface="Times New Roman" pitchFamily="18" charset="0"/>
              <a:cs typeface="Times New Roman" pitchFamily="18" charset="0"/>
            </a:endParaRPr>
          </a:p>
          <a:p>
            <a:pPr marL="12700" algn="just">
              <a:lnSpc>
                <a:spcPct val="100000"/>
              </a:lnSpc>
              <a:spcBef>
                <a:spcPts val="100"/>
              </a:spcBef>
            </a:pPr>
            <a:r>
              <a:rPr lang="en-US" sz="1800" dirty="0" smtClean="0">
                <a:latin typeface="Times New Roman" pitchFamily="18" charset="0"/>
                <a:cs typeface="Times New Roman" pitchFamily="18" charset="0"/>
              </a:rPr>
              <a:t>Many </a:t>
            </a:r>
            <a:r>
              <a:rPr lang="en-US" sz="1800" dirty="0">
                <a:latin typeface="Times New Roman" pitchFamily="18" charset="0"/>
                <a:cs typeface="Times New Roman" pitchFamily="18" charset="0"/>
              </a:rPr>
              <a:t>methodologies have been </a:t>
            </a:r>
            <a:r>
              <a:rPr lang="en-US" sz="1800" spc="-5" dirty="0">
                <a:latin typeface="Times New Roman" pitchFamily="18" charset="0"/>
                <a:cs typeface="Times New Roman" pitchFamily="18" charset="0"/>
              </a:rPr>
              <a:t>developed </a:t>
            </a:r>
            <a:r>
              <a:rPr lang="en-US" sz="1800" dirty="0">
                <a:latin typeface="Times New Roman" pitchFamily="18" charset="0"/>
                <a:cs typeface="Times New Roman" pitchFamily="18" charset="0"/>
              </a:rPr>
              <a:t>for</a:t>
            </a:r>
            <a:r>
              <a:rPr lang="en-US" sz="1800" spc="235" dirty="0">
                <a:latin typeface="Times New Roman" pitchFamily="18" charset="0"/>
                <a:cs typeface="Times New Roman" pitchFamily="18" charset="0"/>
              </a:rPr>
              <a:t> </a:t>
            </a:r>
            <a:r>
              <a:rPr lang="en-US" sz="1800" dirty="0">
                <a:latin typeface="Times New Roman" pitchFamily="18" charset="0"/>
                <a:cs typeface="Times New Roman" pitchFamily="18" charset="0"/>
              </a:rPr>
              <a:t>object</a:t>
            </a:r>
          </a:p>
          <a:p>
            <a:pPr marL="194945" algn="just">
              <a:lnSpc>
                <a:spcPct val="100000"/>
              </a:lnSpc>
              <a:spcBef>
                <a:spcPts val="5"/>
              </a:spcBef>
            </a:pPr>
            <a:r>
              <a:rPr lang="en-US" sz="1800" dirty="0">
                <a:latin typeface="Times New Roman" pitchFamily="18" charset="0"/>
                <a:cs typeface="Times New Roman" pitchFamily="18" charset="0"/>
              </a:rPr>
              <a:t>oriented</a:t>
            </a:r>
            <a:r>
              <a:rPr lang="en-US" sz="1800" spc="10" dirty="0">
                <a:latin typeface="Times New Roman" pitchFamily="18" charset="0"/>
                <a:cs typeface="Times New Roman" pitchFamily="18" charset="0"/>
              </a:rPr>
              <a:t> </a:t>
            </a:r>
            <a:r>
              <a:rPr lang="en-US" sz="1800" spc="-5" dirty="0">
                <a:latin typeface="Times New Roman" pitchFamily="18" charset="0"/>
                <a:cs typeface="Times New Roman" pitchFamily="18" charset="0"/>
              </a:rPr>
              <a:t>development.</a:t>
            </a:r>
            <a:endParaRPr lang="en-US" sz="1800" dirty="0">
              <a:latin typeface="Times New Roman" pitchFamily="18" charset="0"/>
              <a:cs typeface="Times New Roman" pitchFamily="18" charset="0"/>
            </a:endParaRPr>
          </a:p>
          <a:p>
            <a:pPr marL="12700" algn="just">
              <a:lnSpc>
                <a:spcPct val="100000"/>
              </a:lnSpc>
              <a:spcBef>
                <a:spcPts val="575"/>
              </a:spcBef>
            </a:pPr>
            <a:r>
              <a:rPr lang="en-US" sz="1800" spc="-5" dirty="0" smtClean="0">
                <a:solidFill>
                  <a:srgbClr val="4F81BC"/>
                </a:solidFill>
                <a:latin typeface="Times New Roman" pitchFamily="18" charset="0"/>
                <a:cs typeface="Times New Roman" pitchFamily="18" charset="0"/>
              </a:rPr>
              <a:t> </a:t>
            </a:r>
            <a:r>
              <a:rPr lang="en-US" sz="1800" dirty="0">
                <a:latin typeface="Times New Roman" pitchFamily="18" charset="0"/>
                <a:cs typeface="Times New Roman" pitchFamily="18" charset="0"/>
              </a:rPr>
              <a:t>A methodology </a:t>
            </a:r>
            <a:r>
              <a:rPr lang="en-US" sz="1800" spc="-5" dirty="0">
                <a:latin typeface="Times New Roman" pitchFamily="18" charset="0"/>
                <a:cs typeface="Times New Roman" pitchFamily="18" charset="0"/>
              </a:rPr>
              <a:t>usually</a:t>
            </a:r>
            <a:r>
              <a:rPr lang="en-US" sz="1800" spc="85" dirty="0">
                <a:latin typeface="Times New Roman" pitchFamily="18" charset="0"/>
                <a:cs typeface="Times New Roman" pitchFamily="18" charset="0"/>
              </a:rPr>
              <a:t> </a:t>
            </a:r>
            <a:r>
              <a:rPr lang="en-US" sz="1800" spc="-5" dirty="0">
                <a:latin typeface="Times New Roman" pitchFamily="18" charset="0"/>
                <a:cs typeface="Times New Roman" pitchFamily="18" charset="0"/>
              </a:rPr>
              <a:t>includes</a:t>
            </a:r>
            <a:endParaRPr lang="en-US" sz="1800" dirty="0">
              <a:latin typeface="Times New Roman" pitchFamily="18" charset="0"/>
              <a:cs typeface="Times New Roman" pitchFamily="18" charset="0"/>
            </a:endParaRPr>
          </a:p>
          <a:p>
            <a:pPr marL="287020" algn="just">
              <a:lnSpc>
                <a:spcPct val="100000"/>
              </a:lnSpc>
              <a:spcBef>
                <a:spcPts val="484"/>
              </a:spcBef>
            </a:pPr>
            <a:r>
              <a:rPr lang="en-US" sz="1800" dirty="0" smtClean="0">
                <a:solidFill>
                  <a:srgbClr val="4F81BC"/>
                </a:solidFill>
                <a:latin typeface="Times New Roman" pitchFamily="18" charset="0"/>
                <a:cs typeface="Times New Roman" pitchFamily="18" charset="0"/>
              </a:rPr>
              <a:t> </a:t>
            </a:r>
            <a:r>
              <a:rPr lang="en-US" sz="1800" dirty="0">
                <a:latin typeface="Times New Roman" pitchFamily="18" charset="0"/>
                <a:cs typeface="Times New Roman" pitchFamily="18" charset="0"/>
              </a:rPr>
              <a:t>Notation : Graphical </a:t>
            </a:r>
            <a:r>
              <a:rPr lang="en-US" sz="1800" spc="-5" dirty="0">
                <a:latin typeface="Times New Roman" pitchFamily="18" charset="0"/>
                <a:cs typeface="Times New Roman" pitchFamily="18" charset="0"/>
              </a:rPr>
              <a:t>representation </a:t>
            </a:r>
            <a:r>
              <a:rPr lang="en-US" sz="1800" dirty="0">
                <a:latin typeface="Times New Roman" pitchFamily="18" charset="0"/>
                <a:cs typeface="Times New Roman" pitchFamily="18" charset="0"/>
              </a:rPr>
              <a:t>of classes and</a:t>
            </a:r>
            <a:r>
              <a:rPr lang="en-US" sz="1800" spc="-254" dirty="0">
                <a:latin typeface="Times New Roman" pitchFamily="18" charset="0"/>
                <a:cs typeface="Times New Roman" pitchFamily="18" charset="0"/>
              </a:rPr>
              <a:t> </a:t>
            </a:r>
            <a:r>
              <a:rPr lang="en-US" sz="1800" dirty="0">
                <a:latin typeface="Times New Roman" pitchFamily="18" charset="0"/>
                <a:cs typeface="Times New Roman" pitchFamily="18" charset="0"/>
              </a:rPr>
              <a:t>their</a:t>
            </a:r>
          </a:p>
          <a:p>
            <a:pPr marL="469900" algn="just">
              <a:lnSpc>
                <a:spcPct val="100000"/>
              </a:lnSpc>
            </a:pPr>
            <a:r>
              <a:rPr lang="en-US" sz="1800" dirty="0">
                <a:latin typeface="Times New Roman" pitchFamily="18" charset="0"/>
                <a:cs typeface="Times New Roman" pitchFamily="18" charset="0"/>
              </a:rPr>
              <a:t>relationships with</a:t>
            </a:r>
            <a:r>
              <a:rPr lang="en-US" sz="1800" spc="-55" dirty="0">
                <a:latin typeface="Times New Roman" pitchFamily="18" charset="0"/>
                <a:cs typeface="Times New Roman" pitchFamily="18" charset="0"/>
              </a:rPr>
              <a:t> </a:t>
            </a:r>
            <a:r>
              <a:rPr lang="en-US" sz="1800" dirty="0">
                <a:latin typeface="Times New Roman" pitchFamily="18" charset="0"/>
                <a:cs typeface="Times New Roman" pitchFamily="18" charset="0"/>
              </a:rPr>
              <a:t>interactions.</a:t>
            </a:r>
          </a:p>
          <a:p>
            <a:pPr marL="469900" marR="9525" indent="-182880" algn="just">
              <a:lnSpc>
                <a:spcPct val="100000"/>
              </a:lnSpc>
              <a:spcBef>
                <a:spcPts val="480"/>
              </a:spcBef>
            </a:pPr>
            <a:r>
              <a:rPr lang="en-US" sz="1800" dirty="0">
                <a:solidFill>
                  <a:srgbClr val="4F81BC"/>
                </a:solidFill>
                <a:latin typeface="Times New Roman" pitchFamily="18" charset="0"/>
                <a:cs typeface="Times New Roman" pitchFamily="18" charset="0"/>
              </a:rPr>
              <a:t>• </a:t>
            </a:r>
            <a:r>
              <a:rPr lang="en-US" sz="1800" dirty="0">
                <a:latin typeface="Times New Roman" pitchFamily="18" charset="0"/>
                <a:cs typeface="Times New Roman" pitchFamily="18" charset="0"/>
              </a:rPr>
              <a:t>Process : Suggested set of steps to carry out for transforming  requirements into a working</a:t>
            </a:r>
            <a:r>
              <a:rPr lang="en-US" sz="1800" spc="-105" dirty="0">
                <a:latin typeface="Times New Roman" pitchFamily="18" charset="0"/>
                <a:cs typeface="Times New Roman" pitchFamily="18" charset="0"/>
              </a:rPr>
              <a:t> </a:t>
            </a:r>
            <a:r>
              <a:rPr lang="en-US" sz="1800" dirty="0">
                <a:latin typeface="Times New Roman" pitchFamily="18" charset="0"/>
                <a:cs typeface="Times New Roman" pitchFamily="18" charset="0"/>
              </a:rPr>
              <a:t>system.</a:t>
            </a:r>
          </a:p>
          <a:p>
            <a:pPr marL="287020" algn="just">
              <a:lnSpc>
                <a:spcPct val="100000"/>
              </a:lnSpc>
              <a:spcBef>
                <a:spcPts val="480"/>
              </a:spcBef>
            </a:pPr>
            <a:r>
              <a:rPr lang="en-US" sz="1800" dirty="0">
                <a:solidFill>
                  <a:srgbClr val="4F81BC"/>
                </a:solidFill>
                <a:latin typeface="Times New Roman" pitchFamily="18" charset="0"/>
                <a:cs typeface="Times New Roman" pitchFamily="18" charset="0"/>
              </a:rPr>
              <a:t>• </a:t>
            </a:r>
            <a:r>
              <a:rPr lang="en-US" sz="1800" spc="-55" dirty="0">
                <a:latin typeface="Times New Roman" pitchFamily="18" charset="0"/>
                <a:cs typeface="Times New Roman" pitchFamily="18" charset="0"/>
              </a:rPr>
              <a:t>Tool </a:t>
            </a:r>
            <a:r>
              <a:rPr lang="en-US" sz="1800" dirty="0">
                <a:latin typeface="Times New Roman" pitchFamily="18" charset="0"/>
                <a:cs typeface="Times New Roman" pitchFamily="18" charset="0"/>
              </a:rPr>
              <a:t>: Software for drawings and</a:t>
            </a:r>
            <a:r>
              <a:rPr lang="en-US" sz="1800" spc="-180" dirty="0">
                <a:latin typeface="Times New Roman" pitchFamily="18" charset="0"/>
                <a:cs typeface="Times New Roman" pitchFamily="18" charset="0"/>
              </a:rPr>
              <a:t> </a:t>
            </a:r>
            <a:r>
              <a:rPr lang="en-US" sz="1800" dirty="0">
                <a:latin typeface="Times New Roman" pitchFamily="18" charset="0"/>
                <a:cs typeface="Times New Roman" pitchFamily="18" charset="0"/>
              </a:rPr>
              <a:t>documentation</a:t>
            </a:r>
          </a:p>
          <a:p>
            <a:endParaRPr lang="en-US" dirty="0"/>
          </a:p>
        </p:txBody>
      </p:sp>
      <p:sp>
        <p:nvSpPr>
          <p:cNvPr id="3" name="Title 2"/>
          <p:cNvSpPr>
            <a:spLocks noGrp="1"/>
          </p:cNvSpPr>
          <p:nvPr>
            <p:ph type="title"/>
          </p:nvPr>
        </p:nvSpPr>
        <p:spPr/>
        <p:txBody>
          <a:bodyPr/>
          <a:lstStyle/>
          <a:p>
            <a:endParaRPr lang="en-US"/>
          </a:p>
        </p:txBody>
      </p:sp>
      <p:sp>
        <p:nvSpPr>
          <p:cNvPr id="5" name="object 4"/>
          <p:cNvSpPr/>
          <p:nvPr/>
        </p:nvSpPr>
        <p:spPr>
          <a:xfrm>
            <a:off x="5867400" y="4495800"/>
            <a:ext cx="2133600" cy="18288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529053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0" indent="0" algn="ctr">
              <a:lnSpc>
                <a:spcPct val="100000"/>
              </a:lnSpc>
              <a:spcBef>
                <a:spcPts val="100"/>
              </a:spcBef>
              <a:buNone/>
            </a:pPr>
            <a:r>
              <a:rPr lang="en-US" sz="2800" b="1" spc="-70" dirty="0"/>
              <a:t>UML </a:t>
            </a:r>
            <a:r>
              <a:rPr lang="en-US" sz="2800" b="1" spc="-5" dirty="0"/>
              <a:t>– </a:t>
            </a:r>
            <a:r>
              <a:rPr lang="en-US" sz="2800" b="1" spc="-90" dirty="0"/>
              <a:t>Unified </a:t>
            </a:r>
            <a:r>
              <a:rPr lang="en-US" sz="2800" b="1" spc="-95" dirty="0"/>
              <a:t>modeling</a:t>
            </a:r>
            <a:r>
              <a:rPr lang="en-US" sz="2800" b="1" spc="-770" dirty="0"/>
              <a:t> </a:t>
            </a:r>
            <a:r>
              <a:rPr lang="en-US" sz="2800" b="1" spc="-95" dirty="0"/>
              <a:t>language</a:t>
            </a:r>
            <a:endParaRPr lang="en-US" sz="2800" b="1" dirty="0" smtClean="0">
              <a:latin typeface="Arial"/>
              <a:cs typeface="Arial"/>
            </a:endParaRPr>
          </a:p>
          <a:p>
            <a:pPr marL="12700" algn="just">
              <a:lnSpc>
                <a:spcPct val="100000"/>
              </a:lnSpc>
              <a:spcBef>
                <a:spcPts val="100"/>
              </a:spcBef>
            </a:pPr>
            <a:endParaRPr lang="en-US" sz="2300" dirty="0">
              <a:latin typeface="Times New Roman" pitchFamily="18" charset="0"/>
              <a:cs typeface="Times New Roman" pitchFamily="18" charset="0"/>
            </a:endParaRPr>
          </a:p>
          <a:p>
            <a:pPr marL="12700" algn="just">
              <a:lnSpc>
                <a:spcPct val="100000"/>
              </a:lnSpc>
              <a:spcBef>
                <a:spcPts val="100"/>
              </a:spcBef>
            </a:pPr>
            <a:r>
              <a:rPr lang="en-US" sz="2300" dirty="0" smtClean="0">
                <a:latin typeface="Times New Roman" pitchFamily="18" charset="0"/>
                <a:cs typeface="Times New Roman" pitchFamily="18" charset="0"/>
              </a:rPr>
              <a:t>UML </a:t>
            </a:r>
            <a:r>
              <a:rPr lang="en-US" sz="2300" dirty="0">
                <a:latin typeface="Times New Roman" pitchFamily="18" charset="0"/>
                <a:cs typeface="Times New Roman" pitchFamily="18" charset="0"/>
              </a:rPr>
              <a:t>focuses on standard modeling </a:t>
            </a:r>
            <a:r>
              <a:rPr lang="en-US" sz="2300" spc="-5" dirty="0">
                <a:latin typeface="Times New Roman" pitchFamily="18" charset="0"/>
                <a:cs typeface="Times New Roman" pitchFamily="18" charset="0"/>
              </a:rPr>
              <a:t>language </a:t>
            </a:r>
            <a:r>
              <a:rPr lang="en-US" sz="2300" dirty="0">
                <a:latin typeface="Times New Roman" pitchFamily="18" charset="0"/>
                <a:cs typeface="Times New Roman" pitchFamily="18" charset="0"/>
              </a:rPr>
              <a:t>and not</a:t>
            </a:r>
            <a:r>
              <a:rPr lang="en-US" sz="2300" spc="140" dirty="0">
                <a:latin typeface="Times New Roman" pitchFamily="18" charset="0"/>
                <a:cs typeface="Times New Roman" pitchFamily="18" charset="0"/>
              </a:rPr>
              <a:t> </a:t>
            </a:r>
            <a:r>
              <a:rPr lang="en-US" sz="2300" dirty="0">
                <a:latin typeface="Times New Roman" pitchFamily="18" charset="0"/>
                <a:cs typeface="Times New Roman" pitchFamily="18" charset="0"/>
              </a:rPr>
              <a:t>a</a:t>
            </a:r>
          </a:p>
          <a:p>
            <a:pPr marL="194945" algn="just">
              <a:lnSpc>
                <a:spcPct val="100000"/>
              </a:lnSpc>
              <a:spcBef>
                <a:spcPts val="5"/>
              </a:spcBef>
            </a:pPr>
            <a:r>
              <a:rPr lang="en-US" sz="2300" dirty="0">
                <a:latin typeface="Times New Roman" pitchFamily="18" charset="0"/>
                <a:cs typeface="Times New Roman" pitchFamily="18" charset="0"/>
              </a:rPr>
              <a:t>standard </a:t>
            </a:r>
            <a:r>
              <a:rPr lang="en-US" sz="2300" spc="-5" dirty="0">
                <a:latin typeface="Times New Roman" pitchFamily="18" charset="0"/>
                <a:cs typeface="Times New Roman" pitchFamily="18" charset="0"/>
              </a:rPr>
              <a:t>process.</a:t>
            </a:r>
            <a:endParaRPr lang="en-US" sz="2300" dirty="0">
              <a:latin typeface="Times New Roman" pitchFamily="18" charset="0"/>
              <a:cs typeface="Times New Roman" pitchFamily="18" charset="0"/>
            </a:endParaRPr>
          </a:p>
          <a:p>
            <a:pPr algn="just">
              <a:lnSpc>
                <a:spcPct val="100000"/>
              </a:lnSpc>
            </a:pPr>
            <a:endParaRPr lang="en-US" sz="2300" dirty="0">
              <a:latin typeface="Times New Roman" pitchFamily="18" charset="0"/>
              <a:cs typeface="Times New Roman" pitchFamily="18" charset="0"/>
            </a:endParaRPr>
          </a:p>
          <a:p>
            <a:pPr marL="927100" marR="3729990" indent="-915035" algn="just">
              <a:lnSpc>
                <a:spcPct val="120100"/>
              </a:lnSpc>
            </a:pPr>
            <a:r>
              <a:rPr lang="en-US" sz="2300" spc="-5" dirty="0" smtClean="0">
                <a:latin typeface="Times New Roman" pitchFamily="18" charset="0"/>
                <a:cs typeface="Times New Roman" pitchFamily="18" charset="0"/>
              </a:rPr>
              <a:t>UML </a:t>
            </a:r>
            <a:r>
              <a:rPr lang="en-US" sz="2300" dirty="0">
                <a:latin typeface="Times New Roman" pitchFamily="18" charset="0"/>
                <a:cs typeface="Times New Roman" pitchFamily="18" charset="0"/>
              </a:rPr>
              <a:t>focuses </a:t>
            </a:r>
            <a:r>
              <a:rPr lang="en-US" sz="2300" spc="-5" dirty="0">
                <a:latin typeface="Times New Roman" pitchFamily="18" charset="0"/>
                <a:cs typeface="Times New Roman" pitchFamily="18" charset="0"/>
              </a:rPr>
              <a:t>the concept </a:t>
            </a:r>
            <a:r>
              <a:rPr lang="en-US" sz="2300" dirty="0" smtClean="0">
                <a:latin typeface="Times New Roman" pitchFamily="18" charset="0"/>
                <a:cs typeface="Times New Roman" pitchFamily="18" charset="0"/>
              </a:rPr>
              <a:t>of </a:t>
            </a:r>
            <a:r>
              <a:rPr lang="en-US" sz="2300" spc="-5" dirty="0" err="1" smtClean="0">
                <a:latin typeface="Times New Roman" pitchFamily="18" charset="0"/>
                <a:cs typeface="Times New Roman" pitchFamily="18" charset="0"/>
              </a:rPr>
              <a:t>Booch</a:t>
            </a:r>
            <a:r>
              <a:rPr lang="en-US" sz="2300" spc="-5" dirty="0">
                <a:latin typeface="Times New Roman" pitchFamily="18" charset="0"/>
                <a:cs typeface="Times New Roman" pitchFamily="18" charset="0"/>
              </a:rPr>
              <a:t>,</a:t>
            </a:r>
            <a:endParaRPr lang="en-US" sz="2300" dirty="0">
              <a:latin typeface="Times New Roman" pitchFamily="18" charset="0"/>
              <a:cs typeface="Times New Roman" pitchFamily="18" charset="0"/>
            </a:endParaRPr>
          </a:p>
          <a:p>
            <a:pPr marL="927100" marR="4686300" algn="just">
              <a:lnSpc>
                <a:spcPct val="120000"/>
              </a:lnSpc>
            </a:pPr>
            <a:r>
              <a:rPr lang="en-US" sz="2300" spc="-5" dirty="0" err="1">
                <a:latin typeface="Times New Roman" pitchFamily="18" charset="0"/>
                <a:cs typeface="Times New Roman" pitchFamily="18" charset="0"/>
              </a:rPr>
              <a:t>Rambaugh</a:t>
            </a:r>
            <a:r>
              <a:rPr lang="en-US" sz="2300" spc="-35" dirty="0">
                <a:latin typeface="Times New Roman" pitchFamily="18" charset="0"/>
                <a:cs typeface="Times New Roman" pitchFamily="18" charset="0"/>
              </a:rPr>
              <a:t> </a:t>
            </a:r>
            <a:r>
              <a:rPr lang="en-US" sz="2300" spc="-10" dirty="0" smtClean="0">
                <a:latin typeface="Times New Roman" pitchFamily="18" charset="0"/>
                <a:cs typeface="Times New Roman" pitchFamily="18" charset="0"/>
              </a:rPr>
              <a:t>and </a:t>
            </a:r>
            <a:r>
              <a:rPr lang="en-US" sz="2300" spc="-5" dirty="0" smtClean="0">
                <a:latin typeface="Times New Roman" pitchFamily="18" charset="0"/>
                <a:cs typeface="Times New Roman" pitchFamily="18" charset="0"/>
              </a:rPr>
              <a:t>Jacobson</a:t>
            </a:r>
            <a:r>
              <a:rPr lang="en-US" sz="2300" spc="-5" dirty="0">
                <a:latin typeface="Times New Roman" pitchFamily="18" charset="0"/>
                <a:cs typeface="Times New Roman" pitchFamily="18" charset="0"/>
              </a:rPr>
              <a:t>.</a:t>
            </a:r>
            <a:endParaRPr lang="en-US" sz="2300" dirty="0">
              <a:latin typeface="Times New Roman" pitchFamily="18" charset="0"/>
              <a:cs typeface="Times New Roman" pitchFamily="18" charset="0"/>
            </a:endParaRPr>
          </a:p>
          <a:p>
            <a:pPr algn="just">
              <a:lnSpc>
                <a:spcPct val="100000"/>
              </a:lnSpc>
              <a:spcBef>
                <a:spcPts val="10"/>
              </a:spcBef>
            </a:pPr>
            <a:endParaRPr lang="en-US" sz="2300" dirty="0">
              <a:latin typeface="Times New Roman" pitchFamily="18" charset="0"/>
              <a:cs typeface="Times New Roman" pitchFamily="18" charset="0"/>
            </a:endParaRPr>
          </a:p>
          <a:p>
            <a:pPr marL="194945" marR="115570" indent="-182880" algn="just">
              <a:lnSpc>
                <a:spcPct val="100000"/>
              </a:lnSpc>
              <a:spcBef>
                <a:spcPts val="5"/>
              </a:spcBef>
            </a:pPr>
            <a:r>
              <a:rPr lang="en-US" sz="2300" spc="-5" dirty="0">
                <a:solidFill>
                  <a:srgbClr val="4F81BC"/>
                </a:solidFill>
                <a:latin typeface="Times New Roman" pitchFamily="18" charset="0"/>
                <a:cs typeface="Times New Roman" pitchFamily="18" charset="0"/>
              </a:rPr>
              <a:t>• </a:t>
            </a:r>
            <a:r>
              <a:rPr lang="en-US" sz="2300" dirty="0">
                <a:latin typeface="Times New Roman" pitchFamily="18" charset="0"/>
                <a:cs typeface="Times New Roman" pitchFamily="18" charset="0"/>
              </a:rPr>
              <a:t>The </a:t>
            </a:r>
            <a:r>
              <a:rPr lang="en-US" sz="2300" spc="-5" dirty="0">
                <a:latin typeface="Times New Roman" pitchFamily="18" charset="0"/>
                <a:cs typeface="Times New Roman" pitchFamily="18" charset="0"/>
              </a:rPr>
              <a:t>UML is a </a:t>
            </a:r>
            <a:r>
              <a:rPr lang="en-US" sz="2300" dirty="0">
                <a:latin typeface="Times New Roman" pitchFamily="18" charset="0"/>
                <a:cs typeface="Times New Roman" pitchFamily="18" charset="0"/>
              </a:rPr>
              <a:t>standard </a:t>
            </a:r>
            <a:r>
              <a:rPr lang="en-US" sz="2300" spc="-5" dirty="0">
                <a:latin typeface="Times New Roman" pitchFamily="18" charset="0"/>
                <a:cs typeface="Times New Roman" pitchFamily="18" charset="0"/>
              </a:rPr>
              <a:t>graphical design </a:t>
            </a:r>
            <a:r>
              <a:rPr lang="en-US" sz="2300" dirty="0">
                <a:latin typeface="Times New Roman" pitchFamily="18" charset="0"/>
                <a:cs typeface="Times New Roman" pitchFamily="18" charset="0"/>
              </a:rPr>
              <a:t>for </a:t>
            </a:r>
            <a:r>
              <a:rPr lang="en-US" sz="2300" spc="-15" dirty="0">
                <a:latin typeface="Times New Roman" pitchFamily="18" charset="0"/>
                <a:cs typeface="Times New Roman" pitchFamily="18" charset="0"/>
              </a:rPr>
              <a:t>object-  </a:t>
            </a:r>
            <a:r>
              <a:rPr lang="en-US" sz="2300" dirty="0">
                <a:latin typeface="Times New Roman" pitchFamily="18" charset="0"/>
                <a:cs typeface="Times New Roman" pitchFamily="18" charset="0"/>
              </a:rPr>
              <a:t>oriented </a:t>
            </a:r>
            <a:r>
              <a:rPr lang="en-US" sz="2300" spc="-5" dirty="0">
                <a:latin typeface="Times New Roman" pitchFamily="18" charset="0"/>
                <a:cs typeface="Times New Roman" pitchFamily="18" charset="0"/>
              </a:rPr>
              <a:t>graphical design and a medium </a:t>
            </a:r>
            <a:r>
              <a:rPr lang="en-US" sz="2300" dirty="0">
                <a:latin typeface="Times New Roman" pitchFamily="18" charset="0"/>
                <a:cs typeface="Times New Roman" pitchFamily="18" charset="0"/>
              </a:rPr>
              <a:t>for presenting  important </a:t>
            </a:r>
            <a:r>
              <a:rPr lang="en-US" sz="2300" spc="-5" dirty="0">
                <a:latin typeface="Times New Roman" pitchFamily="18" charset="0"/>
                <a:cs typeface="Times New Roman" pitchFamily="18" charset="0"/>
              </a:rPr>
              <a:t>analysis and design</a:t>
            </a:r>
            <a:r>
              <a:rPr lang="en-US" sz="2300" spc="70" dirty="0">
                <a:latin typeface="Times New Roman" pitchFamily="18" charset="0"/>
                <a:cs typeface="Times New Roman" pitchFamily="18" charset="0"/>
              </a:rPr>
              <a:t> </a:t>
            </a:r>
            <a:r>
              <a:rPr lang="en-US" sz="2300" dirty="0">
                <a:latin typeface="Times New Roman" pitchFamily="18" charset="0"/>
                <a:cs typeface="Times New Roman" pitchFamily="18" charset="0"/>
              </a:rPr>
              <a:t>concepts.</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024690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087" y="1752600"/>
            <a:ext cx="4695825"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3232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488" y="1509713"/>
            <a:ext cx="5915025"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713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275" y="1824038"/>
            <a:ext cx="5505450"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008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1819275"/>
            <a:ext cx="5657850"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2199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566863"/>
            <a:ext cx="5905500"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0380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71625"/>
            <a:ext cx="7315200"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5448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752600"/>
            <a:ext cx="5667375"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0441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388" y="2333625"/>
            <a:ext cx="5229225"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8291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lgn="ctr">
              <a:buNone/>
            </a:pPr>
            <a:r>
              <a:rPr lang="en-US" sz="1600" b="1" dirty="0">
                <a:latin typeface="Times New Roman" pitchFamily="18" charset="0"/>
                <a:cs typeface="Times New Roman" pitchFamily="18" charset="0"/>
              </a:rPr>
              <a:t>Object oriented </a:t>
            </a:r>
            <a:r>
              <a:rPr lang="en-US" sz="1600" b="1" dirty="0" smtClean="0">
                <a:latin typeface="Times New Roman" pitchFamily="18" charset="0"/>
                <a:cs typeface="Times New Roman" pitchFamily="18" charset="0"/>
              </a:rPr>
              <a:t>development</a:t>
            </a:r>
          </a:p>
          <a:p>
            <a:pPr marL="109728" indent="0" algn="ctr">
              <a:buNone/>
            </a:pPr>
            <a:endParaRPr lang="en-US" sz="1600" dirty="0">
              <a:latin typeface="Times New Roman" pitchFamily="18" charset="0"/>
              <a:cs typeface="Times New Roman" pitchFamily="18" charset="0"/>
            </a:endParaRPr>
          </a:p>
          <a:p>
            <a:pPr algn="just">
              <a:lnSpc>
                <a:spcPct val="150000"/>
              </a:lnSpc>
            </a:pPr>
            <a:r>
              <a:rPr lang="en-US" sz="1600" dirty="0">
                <a:latin typeface="Times New Roman" pitchFamily="18" charset="0"/>
                <a:cs typeface="Times New Roman" pitchFamily="18" charset="0"/>
              </a:rPr>
              <a:t>In Object-Oriented Development, we apply object orientation across every system development activity such as requirement analysis, design, programming, testing, and maintenance. </a:t>
            </a:r>
            <a:endParaRPr lang="en-US" sz="1600" dirty="0" smtClean="0">
              <a:latin typeface="Times New Roman" pitchFamily="18" charset="0"/>
              <a:cs typeface="Times New Roman" pitchFamily="18" charset="0"/>
            </a:endParaRPr>
          </a:p>
          <a:p>
            <a:pPr marL="109728" indent="0" algn="just">
              <a:lnSpc>
                <a:spcPct val="150000"/>
              </a:lnSpc>
              <a:buNone/>
            </a:pPr>
            <a:r>
              <a:rPr lang="en-US" sz="1600" dirty="0" smtClean="0">
                <a:latin typeface="Times New Roman" pitchFamily="18" charset="0"/>
                <a:cs typeface="Times New Roman" pitchFamily="18" charset="0"/>
              </a:rPr>
              <a:t>             For </a:t>
            </a:r>
            <a:r>
              <a:rPr lang="en-US" sz="1600" dirty="0">
                <a:latin typeface="Times New Roman" pitchFamily="18" charset="0"/>
                <a:cs typeface="Times New Roman" pitchFamily="18" charset="0"/>
              </a:rPr>
              <a:t>instance, an object oriented analysis (OOA) will usually have the following steps</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a:p>
            <a:pPr lvl="0" algn="just">
              <a:lnSpc>
                <a:spcPct val="150000"/>
              </a:lnSpc>
            </a:pPr>
            <a:r>
              <a:rPr lang="en-US" sz="1600" dirty="0">
                <a:latin typeface="Times New Roman" pitchFamily="18" charset="0"/>
                <a:cs typeface="Times New Roman" pitchFamily="18" charset="0"/>
              </a:rPr>
              <a:t>Identifying the system functionality</a:t>
            </a:r>
          </a:p>
          <a:p>
            <a:pPr lvl="0" algn="just">
              <a:lnSpc>
                <a:spcPct val="150000"/>
              </a:lnSpc>
            </a:pPr>
            <a:r>
              <a:rPr lang="en-US" sz="1600" dirty="0">
                <a:latin typeface="Times New Roman" pitchFamily="18" charset="0"/>
                <a:cs typeface="Times New Roman" pitchFamily="18" charset="0"/>
              </a:rPr>
              <a:t>Identifying the involved objects</a:t>
            </a:r>
          </a:p>
          <a:p>
            <a:pPr lvl="0" algn="just">
              <a:lnSpc>
                <a:spcPct val="150000"/>
              </a:lnSpc>
            </a:pPr>
            <a:r>
              <a:rPr lang="en-US" sz="1600" dirty="0">
                <a:latin typeface="Times New Roman" pitchFamily="18" charset="0"/>
                <a:cs typeface="Times New Roman" pitchFamily="18" charset="0"/>
              </a:rPr>
              <a:t>Recognizing the object classes</a:t>
            </a:r>
          </a:p>
          <a:p>
            <a:pPr algn="just">
              <a:lnSpc>
                <a:spcPct val="150000"/>
              </a:lnSpc>
            </a:pPr>
            <a:r>
              <a:rPr lang="en-US" sz="1600" dirty="0" smtClean="0">
                <a:latin typeface="Times New Roman" pitchFamily="18" charset="0"/>
                <a:cs typeface="Times New Roman" pitchFamily="18" charset="0"/>
              </a:rPr>
              <a:t>Analyzing </a:t>
            </a:r>
            <a:r>
              <a:rPr lang="en-US" sz="1600" dirty="0">
                <a:latin typeface="Times New Roman" pitchFamily="18" charset="0"/>
                <a:cs typeface="Times New Roman" pitchFamily="18" charset="0"/>
              </a:rPr>
              <a:t>the objects to </a:t>
            </a:r>
            <a:r>
              <a:rPr lang="en-US" sz="1600" dirty="0" smtClean="0">
                <a:latin typeface="Times New Roman" pitchFamily="18" charset="0"/>
                <a:cs typeface="Times New Roman" pitchFamily="18" charset="0"/>
              </a:rPr>
              <a:t>fulfill </a:t>
            </a:r>
            <a:r>
              <a:rPr lang="en-US" sz="1600" dirty="0">
                <a:latin typeface="Times New Roman" pitchFamily="18" charset="0"/>
                <a:cs typeface="Times New Roman" pitchFamily="18" charset="0"/>
              </a:rPr>
              <a:t>the system </a:t>
            </a:r>
            <a:r>
              <a:rPr lang="en-US" sz="1600" dirty="0" smtClean="0">
                <a:latin typeface="Times New Roman" pitchFamily="18" charset="0"/>
                <a:cs typeface="Times New Roman" pitchFamily="18" charset="0"/>
              </a:rPr>
              <a:t>functionality</a:t>
            </a:r>
          </a:p>
          <a:p>
            <a:pPr algn="just">
              <a:lnSpc>
                <a:spcPct val="150000"/>
              </a:lnSpc>
            </a:pPr>
            <a:endParaRPr lang="en-US" sz="1600" dirty="0">
              <a:latin typeface="Times New Roman" pitchFamily="18" charset="0"/>
              <a:cs typeface="Times New Roman" pitchFamily="18" charset="0"/>
            </a:endParaRPr>
          </a:p>
          <a:p>
            <a:pPr algn="just">
              <a:lnSpc>
                <a:spcPct val="150000"/>
              </a:lnSpc>
            </a:pPr>
            <a:r>
              <a:rPr lang="en-US" sz="1600" dirty="0">
                <a:latin typeface="Times New Roman" pitchFamily="18" charset="0"/>
                <a:cs typeface="Times New Roman" pitchFamily="18" charset="0"/>
              </a:rPr>
              <a:t>Object-Oriented Programming (OOP) is based on object oriented features like Encapsulation, Polymorphism, Inheritance and Abstraction. These features are usually referred to as the OOPs concepts. </a:t>
            </a:r>
          </a:p>
          <a:p>
            <a:pPr algn="just"/>
            <a:endParaRPr lang="en-US" sz="16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2096195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225" y="1914525"/>
            <a:ext cx="5543550"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0515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62125"/>
            <a:ext cx="685800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9524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212" y="1828800"/>
            <a:ext cx="5743575"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7379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ctr">
              <a:buNone/>
            </a:pPr>
            <a:r>
              <a:rPr lang="en-US" sz="1600" b="1" dirty="0">
                <a:latin typeface="Times New Roman" pitchFamily="18" charset="0"/>
                <a:cs typeface="Times New Roman" pitchFamily="18" charset="0"/>
              </a:rPr>
              <a:t>OO CONCEPTS</a:t>
            </a:r>
          </a:p>
          <a:p>
            <a:endParaRPr lang="en-US" dirty="0"/>
          </a:p>
        </p:txBody>
      </p:sp>
      <p:sp>
        <p:nvSpPr>
          <p:cNvPr id="3" name="Title 2"/>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905000"/>
            <a:ext cx="5172075" cy="367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07274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r>
              <a:rPr lang="en-US" b="1" dirty="0"/>
              <a:t>OBJECT AND </a:t>
            </a:r>
            <a:r>
              <a:rPr lang="en-US" b="1" dirty="0" smtClean="0"/>
              <a:t>CLASSES</a:t>
            </a:r>
          </a:p>
          <a:p>
            <a:pPr lvl="0"/>
            <a:endParaRPr lang="en-US" sz="1600" dirty="0">
              <a:latin typeface="Times New Roman" pitchFamily="18" charset="0"/>
              <a:cs typeface="Times New Roman" pitchFamily="18" charset="0"/>
            </a:endParaRPr>
          </a:p>
          <a:p>
            <a:r>
              <a:rPr lang="en-US" sz="1600" b="1"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informally </a:t>
            </a:r>
            <a:r>
              <a:rPr lang="en-US" sz="1600" dirty="0">
                <a:latin typeface="Times New Roman" pitchFamily="18" charset="0"/>
                <a:cs typeface="Times New Roman" pitchFamily="18" charset="0"/>
              </a:rPr>
              <a:t>, an object represents an entity, either physical, conceptual, or </a:t>
            </a:r>
            <a:r>
              <a:rPr lang="en-US" sz="1600" dirty="0" smtClean="0">
                <a:latin typeface="Times New Roman" pitchFamily="18" charset="0"/>
                <a:cs typeface="Times New Roman" pitchFamily="18" charset="0"/>
              </a:rPr>
              <a:t>software</a:t>
            </a:r>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physical </a:t>
            </a:r>
            <a:r>
              <a:rPr lang="en-US" sz="1600" dirty="0">
                <a:latin typeface="Times New Roman" pitchFamily="18" charset="0"/>
                <a:cs typeface="Times New Roman" pitchFamily="18" charset="0"/>
              </a:rPr>
              <a:t>entity</a:t>
            </a: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conceptual </a:t>
            </a:r>
            <a:r>
              <a:rPr lang="en-US" sz="1600" dirty="0">
                <a:latin typeface="Times New Roman" pitchFamily="18" charset="0"/>
                <a:cs typeface="Times New Roman" pitchFamily="18" charset="0"/>
              </a:rPr>
              <a:t>entity</a:t>
            </a: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software entity</a:t>
            </a:r>
          </a:p>
          <a:p>
            <a:pPr marL="393192" lvl="1" indent="0">
              <a:buNone/>
            </a:pPr>
            <a:endParaRPr lang="en-US" sz="1600" dirty="0">
              <a:latin typeface="Times New Roman" pitchFamily="18" charset="0"/>
              <a:cs typeface="Times New Roman" pitchFamily="18" charset="0"/>
            </a:endParaRPr>
          </a:p>
          <a:p>
            <a:pPr marL="393192" lvl="1" indent="0">
              <a:buNone/>
            </a:pPr>
            <a:r>
              <a:rPr lang="en-US" sz="1600" dirty="0" smtClean="0">
                <a:latin typeface="Times New Roman" pitchFamily="18" charset="0"/>
                <a:cs typeface="Times New Roman" pitchFamily="18" charset="0"/>
              </a:rPr>
              <a:t>In </a:t>
            </a:r>
            <a:r>
              <a:rPr lang="en-US" sz="1600" dirty="0">
                <a:latin typeface="Times New Roman" pitchFamily="18" charset="0"/>
                <a:cs typeface="Times New Roman" pitchFamily="18" charset="0"/>
              </a:rPr>
              <a:t>an OO system, everything is an object</a:t>
            </a:r>
          </a:p>
          <a:p>
            <a:r>
              <a:rPr lang="en-US" sz="1600" dirty="0">
                <a:latin typeface="Times New Roman" pitchFamily="18" charset="0"/>
                <a:cs typeface="Times New Roman" pitchFamily="18" charset="0"/>
              </a:rPr>
              <a:t> </a:t>
            </a:r>
          </a:p>
          <a:p>
            <a:pPr marL="393192" lvl="1" indent="0">
              <a:buNone/>
            </a:pPr>
            <a:r>
              <a:rPr lang="en-US" sz="1600" i="1" dirty="0">
                <a:latin typeface="Times New Roman" pitchFamily="18" charset="0"/>
                <a:cs typeface="Times New Roman" pitchFamily="18" charset="0"/>
              </a:rPr>
              <a:t>Classes </a:t>
            </a:r>
            <a:r>
              <a:rPr lang="en-US" sz="1600" dirty="0">
                <a:latin typeface="Times New Roman" pitchFamily="18" charset="0"/>
                <a:cs typeface="Times New Roman" pitchFamily="18" charset="0"/>
              </a:rPr>
              <a:t>are used to distinguish one type of object from another</a:t>
            </a:r>
          </a:p>
          <a:p>
            <a:r>
              <a:rPr lang="en-US" sz="1600" dirty="0">
                <a:latin typeface="Times New Roman" pitchFamily="18" charset="0"/>
                <a:cs typeface="Times New Roman" pitchFamily="18" charset="0"/>
              </a:rPr>
              <a:t> </a:t>
            </a:r>
          </a:p>
          <a:p>
            <a:pPr marL="393192" lvl="1" indent="0">
              <a:buNone/>
            </a:pPr>
            <a:r>
              <a:rPr lang="en-US" sz="1600" dirty="0">
                <a:latin typeface="Times New Roman" pitchFamily="18" charset="0"/>
                <a:cs typeface="Times New Roman" pitchFamily="18" charset="0"/>
              </a:rPr>
              <a:t>A </a:t>
            </a:r>
            <a:r>
              <a:rPr lang="en-US" sz="1600" i="1" u="sng" dirty="0">
                <a:latin typeface="Times New Roman" pitchFamily="18" charset="0"/>
                <a:cs typeface="Times New Roman" pitchFamily="18" charset="0"/>
              </a:rPr>
              <a:t>Clas</a:t>
            </a:r>
            <a:r>
              <a:rPr lang="en-US" sz="1600" i="1" dirty="0">
                <a:latin typeface="Times New Roman" pitchFamily="18" charset="0"/>
                <a:cs typeface="Times New Roman" pitchFamily="18" charset="0"/>
              </a:rPr>
              <a:t>s </a:t>
            </a:r>
            <a:r>
              <a:rPr lang="en-US" sz="1600" dirty="0">
                <a:latin typeface="Times New Roman" pitchFamily="18" charset="0"/>
                <a:cs typeface="Times New Roman" pitchFamily="18" charset="0"/>
              </a:rPr>
              <a:t>= a set of objects that share a common structure and a common </a:t>
            </a:r>
            <a:r>
              <a:rPr lang="en-US" sz="1600" dirty="0" err="1">
                <a:latin typeface="Times New Roman" pitchFamily="18" charset="0"/>
                <a:cs typeface="Times New Roman" pitchFamily="18" charset="0"/>
              </a:rPr>
              <a:t>behaviour</a:t>
            </a:r>
            <a:endParaRPr lang="en-US" sz="1600" dirty="0">
              <a:latin typeface="Times New Roman" pitchFamily="18" charset="0"/>
              <a:cs typeface="Times New Roman" pitchFamily="18" charset="0"/>
            </a:endParaRPr>
          </a:p>
          <a:p>
            <a:pPr marL="109728" indent="0">
              <a:buNone/>
            </a:pPr>
            <a:endParaRPr lang="en-US" sz="2400" dirty="0"/>
          </a:p>
          <a:p>
            <a:endParaRPr lang="en-US" dirty="0"/>
          </a:p>
        </p:txBody>
      </p:sp>
      <p:sp>
        <p:nvSpPr>
          <p:cNvPr id="3" name="Title 2"/>
          <p:cNvSpPr>
            <a:spLocks noGrp="1"/>
          </p:cNvSpPr>
          <p:nvPr>
            <p:ph type="title"/>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2739728"/>
            <a:ext cx="3438525" cy="1451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4998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latin typeface="Times New Roman" pitchFamily="18" charset="0"/>
                <a:cs typeface="Times New Roman" pitchFamily="18" charset="0"/>
              </a:rPr>
              <a:t>A single object is simply an </a:t>
            </a:r>
            <a:r>
              <a:rPr lang="en-US" sz="1800" i="1" u="sng" dirty="0">
                <a:latin typeface="Times New Roman" pitchFamily="18" charset="0"/>
                <a:cs typeface="Times New Roman" pitchFamily="18" charset="0"/>
              </a:rPr>
              <a:t>instance</a:t>
            </a:r>
            <a:r>
              <a:rPr lang="en-US" sz="1800" i="1" dirty="0">
                <a:latin typeface="Times New Roman" pitchFamily="18" charset="0"/>
                <a:cs typeface="Times New Roman" pitchFamily="18" charset="0"/>
              </a:rPr>
              <a:t> </a:t>
            </a:r>
            <a:r>
              <a:rPr lang="en-US" sz="1800" dirty="0">
                <a:latin typeface="Times New Roman" pitchFamily="18" charset="0"/>
                <a:cs typeface="Times New Roman" pitchFamily="18" charset="0"/>
              </a:rPr>
              <a:t>of a class</a:t>
            </a:r>
          </a:p>
          <a:p>
            <a:endParaRPr lang="en-US" sz="1800" dirty="0">
              <a:latin typeface="Times New Roman" pitchFamily="18" charset="0"/>
              <a:cs typeface="Times New Roman" pitchFamily="18" charset="0"/>
            </a:endParaRPr>
          </a:p>
          <a:p>
            <a:pPr lvl="1"/>
            <a:r>
              <a:rPr lang="en-US" sz="1800" dirty="0">
                <a:latin typeface="Times New Roman" pitchFamily="18" charset="0"/>
                <a:cs typeface="Times New Roman" pitchFamily="18" charset="0"/>
              </a:rPr>
              <a:t>A class is a specification of structure (instance variables), behavior(methods), and inheritance for </a:t>
            </a:r>
            <a:r>
              <a:rPr lang="en-US" sz="1800" dirty="0" smtClean="0">
                <a:latin typeface="Times New Roman" pitchFamily="18" charset="0"/>
                <a:cs typeface="Times New Roman" pitchFamily="18" charset="0"/>
              </a:rPr>
              <a:t>objects</a:t>
            </a:r>
          </a:p>
          <a:p>
            <a:pPr lvl="1"/>
            <a:endParaRPr lang="en-US" sz="1800" dirty="0">
              <a:latin typeface="Times New Roman" pitchFamily="18" charset="0"/>
              <a:cs typeface="Times New Roman" pitchFamily="18" charset="0"/>
            </a:endParaRPr>
          </a:p>
          <a:p>
            <a:pPr lvl="1"/>
            <a:r>
              <a:rPr lang="en-US" sz="1800" dirty="0">
                <a:latin typeface="Times New Roman" pitchFamily="18" charset="0"/>
                <a:cs typeface="Times New Roman" pitchFamily="18" charset="0"/>
              </a:rPr>
              <a:t>Classes are an important mechanism for classifying objects</a:t>
            </a:r>
          </a:p>
          <a:p>
            <a:endParaRPr lang="en-US" sz="1800" dirty="0">
              <a:latin typeface="Times New Roman" pitchFamily="18" charset="0"/>
              <a:cs typeface="Times New Roman" pitchFamily="18" charset="0"/>
            </a:endParaRPr>
          </a:p>
          <a:p>
            <a:pPr lvl="1"/>
            <a:r>
              <a:rPr lang="en-US" sz="1800" dirty="0">
                <a:latin typeface="Times New Roman" pitchFamily="18" charset="0"/>
                <a:cs typeface="Times New Roman" pitchFamily="18" charset="0"/>
              </a:rPr>
              <a:t>Main role of a class is to define the properties and procedures (the state &amp; behavior) and applicability of its instances.</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6247555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sz="2800" dirty="0" smtClean="0"/>
          </a:p>
          <a:p>
            <a:endParaRPr lang="en-US" sz="2800" dirty="0"/>
          </a:p>
          <a:p>
            <a:endParaRPr lang="en-US" sz="2800" dirty="0" smtClean="0"/>
          </a:p>
          <a:p>
            <a:pPr marL="109728" indent="0">
              <a:buNone/>
            </a:pPr>
            <a:endParaRPr lang="en-US" sz="2800" dirty="0"/>
          </a:p>
          <a:p>
            <a:pPr marL="109728" indent="0">
              <a:buNone/>
            </a:pPr>
            <a:endParaRPr lang="en-US" sz="4000" dirty="0"/>
          </a:p>
          <a:p>
            <a:pPr lvl="1" algn="just"/>
            <a:r>
              <a:rPr lang="en-US" sz="1700" dirty="0">
                <a:latin typeface="Times New Roman" pitchFamily="18" charset="0"/>
                <a:cs typeface="Times New Roman" pitchFamily="18" charset="0"/>
              </a:rPr>
              <a:t>In an OO system, a </a:t>
            </a:r>
            <a:r>
              <a:rPr lang="en-US" sz="1700" i="1" u="sng" dirty="0">
                <a:latin typeface="Times New Roman" pitchFamily="18" charset="0"/>
                <a:cs typeface="Times New Roman" pitchFamily="18" charset="0"/>
              </a:rPr>
              <a:t>method</a:t>
            </a:r>
            <a:r>
              <a:rPr lang="en-US" sz="1700" i="1" dirty="0">
                <a:latin typeface="Times New Roman" pitchFamily="18" charset="0"/>
                <a:cs typeface="Times New Roman" pitchFamily="18" charset="0"/>
              </a:rPr>
              <a:t> </a:t>
            </a:r>
            <a:r>
              <a:rPr lang="en-US" sz="1700" dirty="0">
                <a:latin typeface="Times New Roman" pitchFamily="18" charset="0"/>
                <a:cs typeface="Times New Roman" pitchFamily="18" charset="0"/>
              </a:rPr>
              <a:t>or behavior of an object is defined by its class</a:t>
            </a:r>
          </a:p>
          <a:p>
            <a:pPr algn="just"/>
            <a:endParaRPr lang="en-US" sz="1700" dirty="0">
              <a:latin typeface="Times New Roman" pitchFamily="18" charset="0"/>
              <a:cs typeface="Times New Roman" pitchFamily="18" charset="0"/>
            </a:endParaRPr>
          </a:p>
          <a:p>
            <a:pPr lvl="1" algn="just"/>
            <a:r>
              <a:rPr lang="en-US" sz="1700" dirty="0">
                <a:latin typeface="Times New Roman" pitchFamily="18" charset="0"/>
                <a:cs typeface="Times New Roman" pitchFamily="18" charset="0"/>
              </a:rPr>
              <a:t>Each object is an instance of a class</a:t>
            </a:r>
          </a:p>
          <a:p>
            <a:endParaRPr lang="en-US" dirty="0"/>
          </a:p>
        </p:txBody>
      </p:sp>
      <p:sp>
        <p:nvSpPr>
          <p:cNvPr id="3" name="Title 2"/>
          <p:cNvSpPr>
            <a:spLocks noGrp="1"/>
          </p:cNvSpPr>
          <p:nvPr>
            <p:ph type="title"/>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5408" y="2057401"/>
            <a:ext cx="5705475"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17971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ctr">
              <a:buNone/>
            </a:pPr>
            <a:r>
              <a:rPr lang="en-US" sz="1600" b="1" dirty="0" smtClean="0">
                <a:latin typeface="Times New Roman" pitchFamily="18" charset="0"/>
                <a:cs typeface="Times New Roman" pitchFamily="18" charset="0"/>
              </a:rPr>
              <a:t>Attributes And Methods</a:t>
            </a:r>
          </a:p>
          <a:p>
            <a:endParaRPr lang="en-US" dirty="0"/>
          </a:p>
        </p:txBody>
      </p:sp>
      <p:sp>
        <p:nvSpPr>
          <p:cNvPr id="3" name="Title 2"/>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133600"/>
            <a:ext cx="5895975"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418901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1"/>
            <a:r>
              <a:rPr lang="en-US" sz="1600" dirty="0">
                <a:latin typeface="Times New Roman" pitchFamily="18" charset="0"/>
                <a:cs typeface="Times New Roman" pitchFamily="18" charset="0"/>
              </a:rPr>
              <a:t>object behavior is described in methods or procedures</a:t>
            </a:r>
          </a:p>
          <a:p>
            <a:pPr marL="109728" indent="0">
              <a:buNone/>
            </a:pPr>
            <a:endParaRPr lang="en-US" sz="1600" dirty="0">
              <a:latin typeface="Times New Roman" pitchFamily="18" charset="0"/>
              <a:cs typeface="Times New Roman" pitchFamily="18" charset="0"/>
            </a:endParaRPr>
          </a:p>
          <a:p>
            <a:pPr lvl="1"/>
            <a:r>
              <a:rPr lang="en-US" sz="1600" dirty="0">
                <a:latin typeface="Times New Roman" pitchFamily="18" charset="0"/>
                <a:cs typeface="Times New Roman" pitchFamily="18" charset="0"/>
              </a:rPr>
              <a:t>a method = a function or procedure that is defined for a class and typically can access the internal state of an object of that class to perform some </a:t>
            </a:r>
            <a:r>
              <a:rPr lang="en-US" sz="1600" dirty="0" smtClean="0">
                <a:latin typeface="Times New Roman" pitchFamily="18" charset="0"/>
                <a:cs typeface="Times New Roman" pitchFamily="18" charset="0"/>
              </a:rPr>
              <a:t>operation</a:t>
            </a:r>
          </a:p>
          <a:p>
            <a:pPr lvl="1"/>
            <a:endParaRPr lang="en-US" sz="1600" dirty="0">
              <a:latin typeface="Times New Roman" pitchFamily="18" charset="0"/>
              <a:cs typeface="Times New Roman" pitchFamily="18" charset="0"/>
            </a:endParaRPr>
          </a:p>
          <a:p>
            <a:pPr lvl="1"/>
            <a:r>
              <a:rPr lang="en-US" sz="1600" dirty="0">
                <a:latin typeface="Times New Roman" pitchFamily="18" charset="0"/>
                <a:cs typeface="Times New Roman" pitchFamily="18" charset="0"/>
              </a:rPr>
              <a:t>operations are things an object does or can have done to it</a:t>
            </a:r>
          </a:p>
          <a:p>
            <a:endParaRPr lang="en-US" sz="1600" dirty="0">
              <a:latin typeface="Times New Roman" pitchFamily="18" charset="0"/>
              <a:cs typeface="Times New Roman" pitchFamily="18" charset="0"/>
            </a:endParaRPr>
          </a:p>
          <a:p>
            <a:pPr lvl="1"/>
            <a:r>
              <a:rPr lang="en-US" sz="1600" dirty="0">
                <a:latin typeface="Times New Roman" pitchFamily="18" charset="0"/>
                <a:cs typeface="Times New Roman" pitchFamily="18" charset="0"/>
              </a:rPr>
              <a:t>in an object model, all data is stored as attributes of some object</a:t>
            </a:r>
          </a:p>
          <a:p>
            <a:endParaRPr lang="en-US" sz="1600" dirty="0">
              <a:latin typeface="Times New Roman" pitchFamily="18" charset="0"/>
              <a:cs typeface="Times New Roman" pitchFamily="18" charset="0"/>
            </a:endParaRPr>
          </a:p>
          <a:p>
            <a:pPr lvl="1"/>
            <a:r>
              <a:rPr lang="en-US" sz="1600" dirty="0">
                <a:latin typeface="Times New Roman" pitchFamily="18" charset="0"/>
                <a:cs typeface="Times New Roman" pitchFamily="18" charset="0"/>
              </a:rPr>
              <a:t>the attributes of an object are manipulated by the operations</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08677859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ctr">
              <a:buNone/>
            </a:pPr>
            <a:r>
              <a:rPr lang="en-US" sz="1600" b="1" dirty="0" smtClean="0">
                <a:latin typeface="Times New Roman" pitchFamily="18" charset="0"/>
                <a:cs typeface="Times New Roman" pitchFamily="18" charset="0"/>
              </a:rPr>
              <a:t>Concept of Messages</a:t>
            </a:r>
          </a:p>
          <a:p>
            <a:endParaRPr lang="en-US" sz="1600" dirty="0">
              <a:latin typeface="Times New Roman" pitchFamily="18" charset="0"/>
              <a:cs typeface="Times New Roman" pitchFamily="18" charset="0"/>
            </a:endParaRPr>
          </a:p>
          <a:p>
            <a:pPr lvl="1"/>
            <a:r>
              <a:rPr lang="en-US" sz="1600" dirty="0">
                <a:latin typeface="Times New Roman" pitchFamily="18" charset="0"/>
                <a:cs typeface="Times New Roman" pitchFamily="18" charset="0"/>
              </a:rPr>
              <a:t>Objects interact with each other by sending and receiving </a:t>
            </a:r>
            <a:r>
              <a:rPr lang="en-US" sz="1600" i="1" u="sng" dirty="0">
                <a:latin typeface="Times New Roman" pitchFamily="18" charset="0"/>
                <a:cs typeface="Times New Roman" pitchFamily="18" charset="0"/>
              </a:rPr>
              <a:t>messages</a:t>
            </a:r>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pPr lvl="1"/>
            <a:r>
              <a:rPr lang="en-US" sz="1600" dirty="0">
                <a:latin typeface="Times New Roman" pitchFamily="18" charset="0"/>
                <a:cs typeface="Times New Roman" pitchFamily="18" charset="0"/>
              </a:rPr>
              <a:t>Messages are similar </a:t>
            </a:r>
            <a:r>
              <a:rPr lang="en-US" sz="1600" dirty="0" err="1">
                <a:latin typeface="Times New Roman" pitchFamily="18" charset="0"/>
                <a:cs typeface="Times New Roman" pitchFamily="18" charset="0"/>
              </a:rPr>
              <a:t>ro</a:t>
            </a:r>
            <a:r>
              <a:rPr lang="en-US" sz="1600" dirty="0">
                <a:latin typeface="Times New Roman" pitchFamily="18" charset="0"/>
                <a:cs typeface="Times New Roman" pitchFamily="18" charset="0"/>
              </a:rPr>
              <a:t> procedure calls in traditional programming languages</a:t>
            </a:r>
          </a:p>
          <a:p>
            <a:endParaRPr lang="en-US" sz="1600" dirty="0">
              <a:latin typeface="Times New Roman" pitchFamily="18" charset="0"/>
              <a:cs typeface="Times New Roman" pitchFamily="18" charset="0"/>
            </a:endParaRPr>
          </a:p>
          <a:p>
            <a:pPr lvl="1"/>
            <a:r>
              <a:rPr lang="en-US" sz="1600" dirty="0">
                <a:latin typeface="Times New Roman" pitchFamily="18" charset="0"/>
                <a:cs typeface="Times New Roman" pitchFamily="18" charset="0"/>
              </a:rPr>
              <a:t>Objects perform operations in response to </a:t>
            </a:r>
            <a:r>
              <a:rPr lang="en-US" sz="1600" dirty="0" smtClean="0">
                <a:latin typeface="Times New Roman" pitchFamily="18" charset="0"/>
                <a:cs typeface="Times New Roman" pitchFamily="18" charset="0"/>
              </a:rPr>
              <a:t>messages</a:t>
            </a:r>
          </a:p>
          <a:p>
            <a:pPr lvl="1"/>
            <a:endParaRPr lang="en-US" sz="1600" dirty="0">
              <a:latin typeface="Times New Roman" pitchFamily="18" charset="0"/>
              <a:cs typeface="Times New Roman" pitchFamily="18" charset="0"/>
            </a:endParaRPr>
          </a:p>
          <a:p>
            <a:pPr lvl="1"/>
            <a:r>
              <a:rPr lang="en-US" sz="1600" dirty="0">
                <a:latin typeface="Times New Roman" pitchFamily="18" charset="0"/>
                <a:cs typeface="Times New Roman" pitchFamily="18" charset="0"/>
              </a:rPr>
              <a:t>Ex : when you press on the brake pedal of a car, you send a STOP message to the car object. The car object knows how to respond to the STOP message</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009724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800" y="1600200"/>
            <a:ext cx="8229600" cy="4525963"/>
          </a:xfrm>
        </p:spPr>
        <p:txBody>
          <a:bodyPr>
            <a:normAutofit lnSpcReduction="10000"/>
          </a:bodyPr>
          <a:lstStyle/>
          <a:p>
            <a:pPr marL="109728" indent="0" algn="ctr">
              <a:buNone/>
            </a:pPr>
            <a:r>
              <a:rPr lang="en-US" sz="1800" b="1" dirty="0" smtClean="0">
                <a:latin typeface="Times New Roman" pitchFamily="18" charset="0"/>
                <a:cs typeface="Times New Roman" pitchFamily="18" charset="0"/>
              </a:rPr>
              <a:t>Encapsulation</a:t>
            </a:r>
          </a:p>
          <a:p>
            <a:pPr marL="109728" indent="0" algn="ctr">
              <a:buNone/>
            </a:pPr>
            <a:endParaRPr lang="en-US" sz="1800" dirty="0"/>
          </a:p>
          <a:p>
            <a:pPr algn="just">
              <a:lnSpc>
                <a:spcPct val="150000"/>
              </a:lnSpc>
            </a:pPr>
            <a:r>
              <a:rPr lang="en-US" sz="1600" b="1" dirty="0">
                <a:latin typeface="Times New Roman" pitchFamily="18" charset="0"/>
                <a:cs typeface="Times New Roman" pitchFamily="18" charset="0"/>
              </a:rPr>
              <a:t>Encapsulation </a:t>
            </a:r>
            <a:r>
              <a:rPr lang="en-US" sz="1600" dirty="0">
                <a:latin typeface="Times New Roman" pitchFamily="18" charset="0"/>
                <a:cs typeface="Times New Roman" pitchFamily="18" charset="0"/>
              </a:rPr>
              <a:t>is the process of wrapping up of data ( as properties) and behavior (as methods) of an object into a single unit (a class). </a:t>
            </a:r>
            <a:endParaRPr lang="en-US" sz="1600" dirty="0" smtClean="0">
              <a:latin typeface="Times New Roman" pitchFamily="18" charset="0"/>
              <a:cs typeface="Times New Roman" pitchFamily="18" charset="0"/>
            </a:endParaRPr>
          </a:p>
          <a:p>
            <a:pPr algn="just">
              <a:lnSpc>
                <a:spcPct val="150000"/>
              </a:lnSpc>
            </a:pPr>
            <a:endParaRPr lang="en-US" sz="1600" dirty="0">
              <a:latin typeface="Times New Roman" pitchFamily="18" charset="0"/>
              <a:cs typeface="Times New Roman" pitchFamily="18" charset="0"/>
            </a:endParaRPr>
          </a:p>
          <a:p>
            <a:pPr algn="just">
              <a:lnSpc>
                <a:spcPct val="150000"/>
              </a:lnSpc>
            </a:pPr>
            <a:r>
              <a:rPr lang="en-US" sz="1600" dirty="0">
                <a:latin typeface="Times New Roman" pitchFamily="18" charset="0"/>
                <a:cs typeface="Times New Roman" pitchFamily="18" charset="0"/>
              </a:rPr>
              <a:t>Encapsulation enables </a:t>
            </a:r>
            <a:r>
              <a:rPr lang="en-US" sz="1600" b="1" dirty="0">
                <a:latin typeface="Times New Roman" pitchFamily="18" charset="0"/>
                <a:cs typeface="Times New Roman" pitchFamily="18" charset="0"/>
              </a:rPr>
              <a:t>data hiding, </a:t>
            </a:r>
            <a:r>
              <a:rPr lang="en-US" sz="1600" dirty="0">
                <a:latin typeface="Times New Roman" pitchFamily="18" charset="0"/>
                <a:cs typeface="Times New Roman" pitchFamily="18" charset="0"/>
              </a:rPr>
              <a:t>hiding irrelevant </a:t>
            </a:r>
            <a:r>
              <a:rPr lang="en-US" sz="1600" dirty="0" smtClean="0">
                <a:latin typeface="Times New Roman" pitchFamily="18" charset="0"/>
                <a:cs typeface="Times New Roman" pitchFamily="18" charset="0"/>
              </a:rPr>
              <a:t>information </a:t>
            </a:r>
            <a:r>
              <a:rPr lang="en-US" sz="1600" dirty="0">
                <a:latin typeface="Times New Roman" pitchFamily="18" charset="0"/>
                <a:cs typeface="Times New Roman" pitchFamily="18" charset="0"/>
              </a:rPr>
              <a:t>from the users of a class and exposing only the relevant details required by the user. We can expose our operations to the outside world and hide the details of what is needed to perform that operation. </a:t>
            </a:r>
            <a:endParaRPr lang="en-US" sz="1600" dirty="0" smtClean="0">
              <a:latin typeface="Times New Roman" pitchFamily="18" charset="0"/>
              <a:cs typeface="Times New Roman" pitchFamily="18" charset="0"/>
            </a:endParaRPr>
          </a:p>
          <a:p>
            <a:pPr algn="just">
              <a:lnSpc>
                <a:spcPct val="150000"/>
              </a:lnSpc>
            </a:pPr>
            <a:endParaRPr lang="en-US" sz="1600" b="1" dirty="0">
              <a:latin typeface="Times New Roman" pitchFamily="18" charset="0"/>
              <a:cs typeface="Times New Roman" pitchFamily="18" charset="0"/>
            </a:endParaRPr>
          </a:p>
          <a:p>
            <a:pPr algn="just">
              <a:lnSpc>
                <a:spcPct val="150000"/>
              </a:lnSpc>
            </a:pPr>
            <a:r>
              <a:rPr lang="en-US" sz="1600" b="1" dirty="0" smtClean="0">
                <a:latin typeface="Times New Roman" pitchFamily="18" charset="0"/>
                <a:cs typeface="Times New Roman" pitchFamily="18" charset="0"/>
              </a:rPr>
              <a:t>Example </a:t>
            </a:r>
            <a:r>
              <a:rPr lang="en-US" sz="1600" b="1" dirty="0">
                <a:latin typeface="Times New Roman" pitchFamily="18" charset="0"/>
                <a:cs typeface="Times New Roman" pitchFamily="18" charset="0"/>
              </a:rPr>
              <a:t>from real world:</a:t>
            </a:r>
            <a:r>
              <a:rPr lang="en-US" sz="1600" dirty="0">
                <a:latin typeface="Times New Roman" pitchFamily="18" charset="0"/>
                <a:cs typeface="Times New Roman" pitchFamily="18" charset="0"/>
              </a:rPr>
              <a:t> Consider the smart phone you are using now. You are not worried about the internal operations of the smart phone. You only know and care about the operations or functions it exposes to you such as making call, sending SMS or using your apps.</a:t>
            </a:r>
          </a:p>
          <a:p>
            <a:pPr algn="just"/>
            <a:endParaRPr lang="en-US" sz="18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1758351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ctr">
              <a:buNone/>
            </a:pPr>
            <a:r>
              <a:rPr lang="en-US" sz="1600" b="1" dirty="0" smtClean="0">
                <a:latin typeface="Times New Roman" pitchFamily="18" charset="0"/>
                <a:cs typeface="Times New Roman" pitchFamily="18" charset="0"/>
              </a:rPr>
              <a:t>Encapsulation &amp; Information Hiding</a:t>
            </a:r>
          </a:p>
          <a:p>
            <a:endParaRPr lang="en-US" sz="1600" dirty="0">
              <a:latin typeface="Times New Roman" pitchFamily="18" charset="0"/>
              <a:cs typeface="Times New Roman" pitchFamily="18" charset="0"/>
            </a:endParaRPr>
          </a:p>
          <a:p>
            <a:pPr lvl="1"/>
            <a:r>
              <a:rPr lang="en-US" sz="1600" dirty="0">
                <a:latin typeface="Times New Roman" pitchFamily="18" charset="0"/>
                <a:cs typeface="Times New Roman" pitchFamily="18" charset="0"/>
              </a:rPr>
              <a:t>Information hiding is the principle of concealing the internal data and procedures of an object and providing an interface to each object in such a way as to reveal as little as possible about its inner </a:t>
            </a:r>
            <a:r>
              <a:rPr lang="en-US" sz="1600" dirty="0" smtClean="0">
                <a:latin typeface="Times New Roman" pitchFamily="18" charset="0"/>
                <a:cs typeface="Times New Roman" pitchFamily="18" charset="0"/>
              </a:rPr>
              <a:t>workings</a:t>
            </a:r>
          </a:p>
          <a:p>
            <a:pPr lvl="1"/>
            <a:endParaRPr lang="en-US" sz="1600" dirty="0">
              <a:latin typeface="Times New Roman" pitchFamily="18" charset="0"/>
              <a:cs typeface="Times New Roman" pitchFamily="18" charset="0"/>
            </a:endParaRPr>
          </a:p>
          <a:p>
            <a:pPr lvl="1"/>
            <a:r>
              <a:rPr lang="en-US" sz="1600" dirty="0">
                <a:latin typeface="Times New Roman" pitchFamily="18" charset="0"/>
                <a:cs typeface="Times New Roman" pitchFamily="18" charset="0"/>
              </a:rPr>
              <a:t>An object is said to encapsulate the data and a </a:t>
            </a:r>
            <a:r>
              <a:rPr lang="en-US" sz="1600" dirty="0" smtClean="0">
                <a:latin typeface="Times New Roman" pitchFamily="18" charset="0"/>
                <a:cs typeface="Times New Roman" pitchFamily="18" charset="0"/>
              </a:rPr>
              <a:t>program.</a:t>
            </a:r>
          </a:p>
          <a:p>
            <a:pPr lvl="1"/>
            <a:endParaRPr lang="en-US" sz="1600" dirty="0">
              <a:latin typeface="Times New Roman" pitchFamily="18" charset="0"/>
              <a:cs typeface="Times New Roman" pitchFamily="18" charset="0"/>
            </a:endParaRPr>
          </a:p>
          <a:p>
            <a:pPr lvl="1"/>
            <a:r>
              <a:rPr lang="en-US" sz="1600" dirty="0" err="1" smtClean="0">
                <a:latin typeface="Times New Roman" pitchFamily="18" charset="0"/>
                <a:cs typeface="Times New Roman" pitchFamily="18" charset="0"/>
              </a:rPr>
              <a:t>Encapsualtion</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or information hiding is a design goal of an OO </a:t>
            </a:r>
            <a:r>
              <a:rPr lang="en-US" sz="1600" dirty="0" smtClean="0">
                <a:latin typeface="Times New Roman" pitchFamily="18" charset="0"/>
                <a:cs typeface="Times New Roman" pitchFamily="18" charset="0"/>
              </a:rPr>
              <a:t>system</a:t>
            </a:r>
          </a:p>
          <a:p>
            <a:pPr lvl="1"/>
            <a:endParaRPr lang="en-US" sz="1600" dirty="0">
              <a:latin typeface="Times New Roman" pitchFamily="18" charset="0"/>
              <a:cs typeface="Times New Roman" pitchFamily="18" charset="0"/>
            </a:endParaRPr>
          </a:p>
          <a:p>
            <a:pPr lvl="1"/>
            <a:r>
              <a:rPr lang="en-US" sz="1600" dirty="0">
                <a:latin typeface="Times New Roman" pitchFamily="18" charset="0"/>
                <a:cs typeface="Times New Roman" pitchFamily="18" charset="0"/>
              </a:rPr>
              <a:t>In object-oriented system, everything is an object and each object is responsible for itself.</a:t>
            </a:r>
          </a:p>
          <a:p>
            <a:pPr lvl="1"/>
            <a:endParaRPr lang="en-US" sz="1600" dirty="0">
              <a:latin typeface="Times New Roman" pitchFamily="18" charset="0"/>
              <a:cs typeface="Times New Roman" pitchFamily="18" charset="0"/>
            </a:endParaRPr>
          </a:p>
          <a:p>
            <a:pPr lvl="1"/>
            <a:endParaRPr lang="en-US" sz="1600" dirty="0">
              <a:latin typeface="Times New Roman" pitchFamily="18" charset="0"/>
              <a:cs typeface="Times New Roman" pitchFamily="18" charset="0"/>
            </a:endParaRP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3136000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buNone/>
            </a:pPr>
            <a:r>
              <a:rPr lang="en-US" sz="1900" dirty="0">
                <a:latin typeface="Times New Roman" pitchFamily="18" charset="0"/>
                <a:cs typeface="Times New Roman" pitchFamily="18" charset="0"/>
              </a:rPr>
              <a:t>For example:</a:t>
            </a:r>
          </a:p>
          <a:p>
            <a:endParaRPr lang="en-US" sz="1900" dirty="0">
              <a:latin typeface="Times New Roman" pitchFamily="18" charset="0"/>
              <a:cs typeface="Times New Roman" pitchFamily="18" charset="0"/>
            </a:endParaRPr>
          </a:p>
          <a:p>
            <a:r>
              <a:rPr lang="en-US" sz="1900" dirty="0" smtClean="0">
                <a:latin typeface="Times New Roman" pitchFamily="18" charset="0"/>
                <a:cs typeface="Times New Roman" pitchFamily="18" charset="0"/>
              </a:rPr>
              <a:t>Windows </a:t>
            </a:r>
            <a:r>
              <a:rPr lang="en-US" sz="1900" dirty="0">
                <a:latin typeface="Times New Roman" pitchFamily="18" charset="0"/>
                <a:cs typeface="Times New Roman" pitchFamily="18" charset="0"/>
              </a:rPr>
              <a:t>applications needs windows object that can open themselves on screen and either display something or accept input.</a:t>
            </a:r>
          </a:p>
          <a:p>
            <a:endParaRPr lang="en-US" sz="1900" dirty="0">
              <a:latin typeface="Times New Roman" pitchFamily="18" charset="0"/>
              <a:cs typeface="Times New Roman" pitchFamily="18" charset="0"/>
            </a:endParaRPr>
          </a:p>
          <a:p>
            <a:r>
              <a:rPr lang="en-US" sz="1900" dirty="0" smtClean="0">
                <a:latin typeface="Times New Roman" pitchFamily="18" charset="0"/>
                <a:cs typeface="Times New Roman" pitchFamily="18" charset="0"/>
              </a:rPr>
              <a:t>Windows </a:t>
            </a:r>
            <a:r>
              <a:rPr lang="en-US" sz="1900" dirty="0">
                <a:latin typeface="Times New Roman" pitchFamily="18" charset="0"/>
                <a:cs typeface="Times New Roman" pitchFamily="18" charset="0"/>
              </a:rPr>
              <a:t>object is responsible for things like opening, sizing, and closing itself.</a:t>
            </a:r>
          </a:p>
          <a:p>
            <a:endParaRPr lang="en-US" sz="1900" dirty="0">
              <a:latin typeface="Times New Roman" pitchFamily="18" charset="0"/>
              <a:cs typeface="Times New Roman" pitchFamily="18" charset="0"/>
            </a:endParaRPr>
          </a:p>
          <a:p>
            <a:r>
              <a:rPr lang="en-US" sz="1900" dirty="0" smtClean="0">
                <a:latin typeface="Times New Roman" pitchFamily="18" charset="0"/>
                <a:cs typeface="Times New Roman" pitchFamily="18" charset="0"/>
              </a:rPr>
              <a:t>When </a:t>
            </a:r>
            <a:r>
              <a:rPr lang="en-US" sz="1900" dirty="0">
                <a:latin typeface="Times New Roman" pitchFamily="18" charset="0"/>
                <a:cs typeface="Times New Roman" pitchFamily="18" charset="0"/>
              </a:rPr>
              <a:t>a windows display something, that something is an object. (ex)chart.</a:t>
            </a:r>
          </a:p>
          <a:p>
            <a:endParaRPr lang="en-US" sz="1900" dirty="0">
              <a:latin typeface="Times New Roman" pitchFamily="18" charset="0"/>
              <a:cs typeface="Times New Roman" pitchFamily="18" charset="0"/>
            </a:endParaRPr>
          </a:p>
          <a:p>
            <a:r>
              <a:rPr lang="en-US" sz="1900" dirty="0" smtClean="0">
                <a:latin typeface="Times New Roman" pitchFamily="18" charset="0"/>
                <a:cs typeface="Times New Roman" pitchFamily="18" charset="0"/>
              </a:rPr>
              <a:t>Chart </a:t>
            </a:r>
            <a:r>
              <a:rPr lang="en-US" sz="1900" dirty="0">
                <a:latin typeface="Times New Roman" pitchFamily="18" charset="0"/>
                <a:cs typeface="Times New Roman" pitchFamily="18" charset="0"/>
              </a:rPr>
              <a:t>object is responsible for maintaining its data and labels and even for drawing itself.</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2467494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600" b="1" dirty="0">
                <a:latin typeface="Times New Roman" pitchFamily="18" charset="0"/>
                <a:cs typeface="Times New Roman" pitchFamily="18" charset="0"/>
              </a:rPr>
              <a:t>Review of objects:</a:t>
            </a:r>
          </a:p>
          <a:p>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The object-oriented system development makes software development easier and more natural by raising the level of abstraction to the point where applications can be implemented</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The name object was chosen because “everyone knows what is an object is ”. The real question is “what do objects have to do with system development” rather that “what is an object</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A car is an object a real-world entity, identifiably separate from its surroundings. A car has a well-defined set of attributes in relation to other object.</a:t>
            </a:r>
          </a:p>
          <a:p>
            <a:endParaRPr lang="en-US" dirty="0"/>
          </a:p>
          <a:p>
            <a:endParaRPr lang="en-US" dirty="0"/>
          </a:p>
        </p:txBody>
      </p:sp>
      <p:sp>
        <p:nvSpPr>
          <p:cNvPr id="3" name="Title 2"/>
          <p:cNvSpPr>
            <a:spLocks noGrp="1"/>
          </p:cNvSpPr>
          <p:nvPr>
            <p:ph type="title"/>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4648200"/>
            <a:ext cx="54864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173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55000" lnSpcReduction="20000"/>
          </a:bodyPr>
          <a:lstStyle/>
          <a:p>
            <a:pPr marL="109728" indent="0" algn="just">
              <a:buNone/>
            </a:pPr>
            <a:r>
              <a:rPr lang="en-US" sz="2900" b="1" dirty="0">
                <a:latin typeface="Times New Roman" pitchFamily="18" charset="0"/>
                <a:cs typeface="Times New Roman" pitchFamily="18" charset="0"/>
              </a:rPr>
              <a:t>Attributes:</a:t>
            </a:r>
          </a:p>
          <a:p>
            <a:pPr lvl="0" algn="just"/>
            <a:r>
              <a:rPr lang="en-US" sz="2900" dirty="0">
                <a:latin typeface="Times New Roman" pitchFamily="18" charset="0"/>
                <a:cs typeface="Times New Roman" pitchFamily="18" charset="0"/>
              </a:rPr>
              <a:t>Data of an object.</a:t>
            </a:r>
          </a:p>
          <a:p>
            <a:pPr lvl="0" algn="just"/>
            <a:r>
              <a:rPr lang="en-US" sz="2900" dirty="0">
                <a:latin typeface="Times New Roman" pitchFamily="18" charset="0"/>
                <a:cs typeface="Times New Roman" pitchFamily="18" charset="0"/>
              </a:rPr>
              <a:t>Properties of an object.</a:t>
            </a:r>
          </a:p>
          <a:p>
            <a:pPr marL="109728" indent="0" algn="just">
              <a:buNone/>
            </a:pPr>
            <a:r>
              <a:rPr lang="en-US" sz="2900" b="1" dirty="0">
                <a:latin typeface="Times New Roman" pitchFamily="18" charset="0"/>
                <a:cs typeface="Times New Roman" pitchFamily="18" charset="0"/>
              </a:rPr>
              <a:t>Methods:</a:t>
            </a:r>
          </a:p>
          <a:p>
            <a:pPr lvl="0" algn="just"/>
            <a:r>
              <a:rPr lang="en-US" sz="2900" dirty="0">
                <a:latin typeface="Times New Roman" pitchFamily="18" charset="0"/>
                <a:cs typeface="Times New Roman" pitchFamily="18" charset="0"/>
              </a:rPr>
              <a:t>Procedures of an </a:t>
            </a:r>
            <a:r>
              <a:rPr lang="en-US" sz="2900" dirty="0" err="1">
                <a:latin typeface="Times New Roman" pitchFamily="18" charset="0"/>
                <a:cs typeface="Times New Roman" pitchFamily="18" charset="0"/>
              </a:rPr>
              <a:t>object.or</a:t>
            </a:r>
            <a:endParaRPr lang="en-US" sz="2900" dirty="0">
              <a:latin typeface="Times New Roman" pitchFamily="18" charset="0"/>
              <a:cs typeface="Times New Roman" pitchFamily="18" charset="0"/>
            </a:endParaRPr>
          </a:p>
          <a:p>
            <a:pPr lvl="0" algn="just"/>
            <a:r>
              <a:rPr lang="en-US" sz="2900" dirty="0" err="1">
                <a:latin typeface="Times New Roman" pitchFamily="18" charset="0"/>
                <a:cs typeface="Times New Roman" pitchFamily="18" charset="0"/>
              </a:rPr>
              <a:t>Behaviour</a:t>
            </a:r>
            <a:r>
              <a:rPr lang="en-US" sz="2900" dirty="0">
                <a:latin typeface="Times New Roman" pitchFamily="18" charset="0"/>
                <a:cs typeface="Times New Roman" pitchFamily="18" charset="0"/>
              </a:rPr>
              <a:t> of an object.</a:t>
            </a:r>
          </a:p>
          <a:p>
            <a:pPr algn="just"/>
            <a:endParaRPr lang="en-US" sz="2900" dirty="0">
              <a:latin typeface="Times New Roman" pitchFamily="18" charset="0"/>
              <a:cs typeface="Times New Roman" pitchFamily="18" charset="0"/>
            </a:endParaRPr>
          </a:p>
          <a:p>
            <a:pPr algn="just"/>
            <a:r>
              <a:rPr lang="en-US" sz="2900" dirty="0">
                <a:latin typeface="Times New Roman" pitchFamily="18" charset="0"/>
                <a:cs typeface="Times New Roman" pitchFamily="18" charset="0"/>
              </a:rPr>
              <a:t>The term object was for formal utilized in the similar language. The term object means a combination or data and logic that represent some real-world entity.</a:t>
            </a:r>
          </a:p>
          <a:p>
            <a:pPr algn="just"/>
            <a:endParaRPr lang="en-US" sz="2900" dirty="0">
              <a:latin typeface="Times New Roman" pitchFamily="18" charset="0"/>
              <a:cs typeface="Times New Roman" pitchFamily="18" charset="0"/>
            </a:endParaRPr>
          </a:p>
          <a:p>
            <a:pPr algn="just"/>
            <a:r>
              <a:rPr lang="en-US" sz="2900" dirty="0">
                <a:latin typeface="Times New Roman" pitchFamily="18" charset="0"/>
                <a:cs typeface="Times New Roman" pitchFamily="18" charset="0"/>
              </a:rPr>
              <a:t>When developing an object oriented applications, two basic questions arise</a:t>
            </a:r>
          </a:p>
          <a:p>
            <a:pPr lvl="0" algn="just"/>
            <a:r>
              <a:rPr lang="en-US" sz="2900" dirty="0">
                <a:latin typeface="Times New Roman" pitchFamily="18" charset="0"/>
                <a:cs typeface="Times New Roman" pitchFamily="18" charset="0"/>
              </a:rPr>
              <a:t>What objects does the application need?</a:t>
            </a:r>
          </a:p>
          <a:p>
            <a:pPr lvl="0" algn="just"/>
            <a:r>
              <a:rPr lang="en-US" sz="2900" dirty="0">
                <a:latin typeface="Times New Roman" pitchFamily="18" charset="0"/>
                <a:cs typeface="Times New Roman" pitchFamily="18" charset="0"/>
              </a:rPr>
              <a:t>What functionality should those objects have?</a:t>
            </a:r>
          </a:p>
          <a:p>
            <a:pPr algn="just"/>
            <a:endParaRPr lang="en-US" sz="2900" dirty="0">
              <a:latin typeface="Times New Roman" pitchFamily="18" charset="0"/>
              <a:cs typeface="Times New Roman" pitchFamily="18" charset="0"/>
            </a:endParaRPr>
          </a:p>
          <a:p>
            <a:pPr algn="just"/>
            <a:r>
              <a:rPr lang="en-US" sz="2900" dirty="0">
                <a:latin typeface="Times New Roman" pitchFamily="18" charset="0"/>
                <a:cs typeface="Times New Roman" pitchFamily="18" charset="0"/>
              </a:rPr>
              <a:t>Programming in an object-oriented system consists of adding new kind of objects to the system and defining how they behave. The new object classes can be built from the objects supplied by the object-oriented system.</a:t>
            </a:r>
          </a:p>
          <a:p>
            <a:r>
              <a:rPr lang="en-US" dirty="0"/>
              <a:t> </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58293042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sz="1600" b="1" dirty="0">
                <a:latin typeface="Times New Roman" pitchFamily="18" charset="0"/>
                <a:cs typeface="Times New Roman" pitchFamily="18" charset="0"/>
              </a:rPr>
              <a:t>Object state and properties (Attributes):</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Properties represent the state of an object. In an object oriented methods we want to refer to the description of these properties rather than how they are represented in a particular programming language.</a:t>
            </a:r>
          </a:p>
          <a:p>
            <a:endParaRPr lang="en-US" dirty="0"/>
          </a:p>
        </p:txBody>
      </p:sp>
      <p:sp>
        <p:nvSpPr>
          <p:cNvPr id="3" name="Title 2"/>
          <p:cNvSpPr>
            <a:spLocks noGrp="1"/>
          </p:cNvSpPr>
          <p:nvPr>
            <p:ph type="title"/>
          </p:nvPr>
        </p:nvSpPr>
        <p:spPr/>
        <p:txBody>
          <a:bodyPr/>
          <a:lstStyle/>
          <a:p>
            <a:endParaRPr lang="en-US"/>
          </a:p>
        </p:txBody>
      </p:sp>
      <p:pic>
        <p:nvPicPr>
          <p:cNvPr id="4" name="image132.png"/>
          <p:cNvPicPr/>
          <p:nvPr/>
        </p:nvPicPr>
        <p:blipFill>
          <a:blip r:embed="rId2" cstate="print"/>
          <a:stretch>
            <a:fillRect/>
          </a:stretch>
        </p:blipFill>
        <p:spPr>
          <a:xfrm>
            <a:off x="3505200" y="2895600"/>
            <a:ext cx="3522345" cy="2703830"/>
          </a:xfrm>
          <a:prstGeom prst="rect">
            <a:avLst/>
          </a:prstGeom>
        </p:spPr>
      </p:pic>
    </p:spTree>
    <p:extLst>
      <p:ext uri="{BB962C8B-B14F-4D97-AF65-F5344CB8AC3E}">
        <p14:creationId xmlns:p14="http://schemas.microsoft.com/office/powerpoint/2010/main" val="30894175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image133.jpeg"/>
          <p:cNvPicPr>
            <a:picLocks noGrp="1"/>
          </p:cNvPicPr>
          <p:nvPr>
            <p:ph idx="1"/>
          </p:nvPr>
        </p:nvPicPr>
        <p:blipFill>
          <a:blip r:embed="rId2" cstate="print"/>
          <a:stretch>
            <a:fillRect/>
          </a:stretch>
        </p:blipFill>
        <p:spPr>
          <a:xfrm>
            <a:off x="609600" y="1524000"/>
            <a:ext cx="8382000" cy="4102100"/>
          </a:xfrm>
          <a:prstGeom prst="rect">
            <a:avLst/>
          </a:prstGeom>
        </p:spPr>
      </p:pic>
    </p:spTree>
    <p:extLst>
      <p:ext uri="{BB962C8B-B14F-4D97-AF65-F5344CB8AC3E}">
        <p14:creationId xmlns:p14="http://schemas.microsoft.com/office/powerpoint/2010/main" val="144626505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ctr">
              <a:buNone/>
            </a:pPr>
            <a:r>
              <a:rPr lang="en-US" sz="1600" b="1" dirty="0">
                <a:latin typeface="Times New Roman" pitchFamily="18" charset="0"/>
                <a:cs typeface="Times New Roman" pitchFamily="18" charset="0"/>
              </a:rPr>
              <a:t>Class </a:t>
            </a:r>
            <a:r>
              <a:rPr lang="en-US" sz="1600" b="1" dirty="0" smtClean="0">
                <a:latin typeface="Times New Roman" pitchFamily="18" charset="0"/>
                <a:cs typeface="Times New Roman" pitchFamily="18" charset="0"/>
              </a:rPr>
              <a:t>Hierarchy</a:t>
            </a:r>
            <a:endParaRPr lang="en-US" sz="1600" b="1" dirty="0">
              <a:latin typeface="Times New Roman" pitchFamily="18" charset="0"/>
              <a:cs typeface="Times New Roman" pitchFamily="18" charset="0"/>
            </a:endParaRPr>
          </a:p>
          <a:p>
            <a:pPr marL="109728" indent="0">
              <a:buNone/>
            </a:pPr>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An object-oriented system organizes classes into a subclass super class hierarchy.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properties and </a:t>
            </a:r>
            <a:r>
              <a:rPr lang="en-US" sz="1600" dirty="0" smtClean="0">
                <a:latin typeface="Times New Roman" pitchFamily="18" charset="0"/>
                <a:cs typeface="Times New Roman" pitchFamily="18" charset="0"/>
              </a:rPr>
              <a:t>behaviors </a:t>
            </a:r>
            <a:r>
              <a:rPr lang="en-US" sz="1600" dirty="0">
                <a:latin typeface="Times New Roman" pitchFamily="18" charset="0"/>
                <a:cs typeface="Times New Roman" pitchFamily="18" charset="0"/>
              </a:rPr>
              <a:t>are used as the basis for making distinctions between classes are at the top and more specific are at the bottom of the class hierarchy.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family car is the subclass of car. A subclass inherits all the properties and methods defined in its super class.</a:t>
            </a:r>
          </a:p>
          <a:p>
            <a:endParaRPr lang="en-US" dirty="0"/>
          </a:p>
        </p:txBody>
      </p:sp>
      <p:sp>
        <p:nvSpPr>
          <p:cNvPr id="3" name="Title 2"/>
          <p:cNvSpPr>
            <a:spLocks noGrp="1"/>
          </p:cNvSpPr>
          <p:nvPr>
            <p:ph type="title"/>
          </p:nvPr>
        </p:nvSpPr>
        <p:spPr/>
        <p:txBody>
          <a:bodyPr/>
          <a:lstStyle/>
          <a:p>
            <a:endParaRPr lang="en-US"/>
          </a:p>
        </p:txBody>
      </p:sp>
      <p:pic>
        <p:nvPicPr>
          <p:cNvPr id="4" name="image151.jpeg"/>
          <p:cNvPicPr/>
          <p:nvPr/>
        </p:nvPicPr>
        <p:blipFill>
          <a:blip r:embed="rId2" cstate="print"/>
          <a:stretch>
            <a:fillRect/>
          </a:stretch>
        </p:blipFill>
        <p:spPr>
          <a:xfrm>
            <a:off x="2819400" y="4191001"/>
            <a:ext cx="5547995" cy="2133600"/>
          </a:xfrm>
          <a:prstGeom prst="rect">
            <a:avLst/>
          </a:prstGeom>
        </p:spPr>
      </p:pic>
    </p:spTree>
    <p:extLst>
      <p:ext uri="{BB962C8B-B14F-4D97-AF65-F5344CB8AC3E}">
        <p14:creationId xmlns:p14="http://schemas.microsoft.com/office/powerpoint/2010/main" val="13839195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ctr">
              <a:buNone/>
            </a:pPr>
            <a:r>
              <a:rPr lang="en-US" sz="1600" b="1" dirty="0">
                <a:latin typeface="Times New Roman" pitchFamily="18" charset="0"/>
                <a:cs typeface="Times New Roman" pitchFamily="18" charset="0"/>
              </a:rPr>
              <a:t>Inheritance:</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It is the property of object-oriented systems that allow objects to be built from other objects</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Inheritance allows explicitly taking advantage of the commonality of objects when constructing new classes.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Inheritance </a:t>
            </a:r>
            <a:r>
              <a:rPr lang="en-US" sz="1600" dirty="0">
                <a:latin typeface="Times New Roman" pitchFamily="18" charset="0"/>
                <a:cs typeface="Times New Roman" pitchFamily="18" charset="0"/>
              </a:rPr>
              <a:t>is a relationship between classes where one class is the parent class of another (derived) class.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derived class holds the properties and </a:t>
            </a:r>
            <a:r>
              <a:rPr lang="en-US" sz="1600" dirty="0" err="1">
                <a:latin typeface="Times New Roman" pitchFamily="18" charset="0"/>
                <a:cs typeface="Times New Roman" pitchFamily="18" charset="0"/>
              </a:rPr>
              <a:t>behaviour</a:t>
            </a:r>
            <a:r>
              <a:rPr lang="en-US" sz="1600" dirty="0">
                <a:latin typeface="Times New Roman" pitchFamily="18" charset="0"/>
                <a:cs typeface="Times New Roman" pitchFamily="18" charset="0"/>
              </a:rPr>
              <a:t> of base class in addition to the properties and </a:t>
            </a:r>
            <a:r>
              <a:rPr lang="en-US" sz="1600" dirty="0" err="1">
                <a:latin typeface="Times New Roman" pitchFamily="18" charset="0"/>
                <a:cs typeface="Times New Roman" pitchFamily="18" charset="0"/>
              </a:rPr>
              <a:t>behaviour</a:t>
            </a:r>
            <a:r>
              <a:rPr lang="en-US" sz="1600" dirty="0">
                <a:latin typeface="Times New Roman" pitchFamily="18" charset="0"/>
                <a:cs typeface="Times New Roman" pitchFamily="18" charset="0"/>
              </a:rPr>
              <a:t> of derived class.</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3616018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image159.png"/>
          <p:cNvPicPr>
            <a:picLocks noGrp="1"/>
          </p:cNvPicPr>
          <p:nvPr>
            <p:ph idx="1"/>
          </p:nvPr>
        </p:nvPicPr>
        <p:blipFill>
          <a:blip r:embed="rId2" cstate="print"/>
          <a:stretch>
            <a:fillRect/>
          </a:stretch>
        </p:blipFill>
        <p:spPr>
          <a:xfrm>
            <a:off x="1543720" y="1481138"/>
            <a:ext cx="6056560" cy="4525962"/>
          </a:xfrm>
          <a:prstGeom prst="rect">
            <a:avLst/>
          </a:prstGeom>
        </p:spPr>
      </p:pic>
    </p:spTree>
    <p:extLst>
      <p:ext uri="{BB962C8B-B14F-4D97-AF65-F5344CB8AC3E}">
        <p14:creationId xmlns:p14="http://schemas.microsoft.com/office/powerpoint/2010/main" val="156387060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US" sz="1700" b="1" dirty="0">
                <a:latin typeface="Times New Roman" pitchFamily="18" charset="0"/>
                <a:cs typeface="Times New Roman" pitchFamily="18" charset="0"/>
              </a:rPr>
              <a:t>Dynamic Inheritance:</a:t>
            </a:r>
          </a:p>
          <a:p>
            <a:pPr algn="just"/>
            <a:r>
              <a:rPr lang="en-US" sz="1700" dirty="0">
                <a:latin typeface="Times New Roman" pitchFamily="18" charset="0"/>
                <a:cs typeface="Times New Roman" pitchFamily="18" charset="0"/>
              </a:rPr>
              <a:t>Dynamic inheritance allows objects to change and evolve over time. Since base classes provide properties and attributes for objects, hanging base classes changes the properties and attributes of a class.</a:t>
            </a:r>
          </a:p>
          <a:p>
            <a:pPr algn="just"/>
            <a:endParaRPr lang="en-US" sz="1700" dirty="0">
              <a:latin typeface="Times New Roman" pitchFamily="18" charset="0"/>
              <a:cs typeface="Times New Roman" pitchFamily="18" charset="0"/>
            </a:endParaRPr>
          </a:p>
          <a:p>
            <a:pPr marL="109728" indent="0" algn="just">
              <a:buNone/>
            </a:pPr>
            <a:r>
              <a:rPr lang="en-US" sz="1700" dirty="0">
                <a:latin typeface="Times New Roman" pitchFamily="18" charset="0"/>
                <a:cs typeface="Times New Roman" pitchFamily="18" charset="0"/>
              </a:rPr>
              <a:t>Example:</a:t>
            </a:r>
          </a:p>
          <a:p>
            <a:pPr algn="just"/>
            <a:r>
              <a:rPr lang="en-US" sz="1700" dirty="0">
                <a:latin typeface="Times New Roman" pitchFamily="18" charset="0"/>
                <a:cs typeface="Times New Roman" pitchFamily="18" charset="0"/>
              </a:rPr>
              <a:t>A window objects change to icon and basic again. When we double click the folder the contents will be displayed in a window and when close it, changes back to icon. It involves changing a base class between a windows class and icon class</a:t>
            </a:r>
            <a:r>
              <a:rPr lang="en-US" sz="1700" dirty="0" smtClean="0">
                <a:latin typeface="Times New Roman" pitchFamily="18" charset="0"/>
                <a:cs typeface="Times New Roman" pitchFamily="18" charset="0"/>
              </a:rPr>
              <a:t>.</a:t>
            </a:r>
          </a:p>
          <a:p>
            <a:pPr marL="109728" indent="0" algn="just">
              <a:buNone/>
            </a:pPr>
            <a:endParaRPr lang="en-US" sz="1700" dirty="0" smtClean="0">
              <a:latin typeface="Times New Roman" pitchFamily="18" charset="0"/>
              <a:cs typeface="Times New Roman" pitchFamily="18" charset="0"/>
            </a:endParaRPr>
          </a:p>
          <a:p>
            <a:pPr marL="109728" indent="0" algn="just">
              <a:buNone/>
            </a:pPr>
            <a:r>
              <a:rPr lang="en-US" sz="1700" b="1" dirty="0" smtClean="0">
                <a:latin typeface="Times New Roman" pitchFamily="18" charset="0"/>
                <a:cs typeface="Times New Roman" pitchFamily="18" charset="0"/>
              </a:rPr>
              <a:t>Multiple </a:t>
            </a:r>
            <a:r>
              <a:rPr lang="en-US" sz="1700" b="1" dirty="0">
                <a:latin typeface="Times New Roman" pitchFamily="18" charset="0"/>
                <a:cs typeface="Times New Roman" pitchFamily="18" charset="0"/>
              </a:rPr>
              <a:t>Inheritances:</a:t>
            </a:r>
          </a:p>
          <a:p>
            <a:pPr algn="just"/>
            <a:r>
              <a:rPr lang="en-US" sz="1700" dirty="0">
                <a:latin typeface="Times New Roman" pitchFamily="18" charset="0"/>
                <a:cs typeface="Times New Roman" pitchFamily="18" charset="0"/>
              </a:rPr>
              <a:t>Some object-oriented systems permit a class to inherit its state (attributes) and </a:t>
            </a:r>
            <a:r>
              <a:rPr lang="en-US" sz="1700" dirty="0" err="1">
                <a:latin typeface="Times New Roman" pitchFamily="18" charset="0"/>
                <a:cs typeface="Times New Roman" pitchFamily="18" charset="0"/>
              </a:rPr>
              <a:t>behaviour</a:t>
            </a:r>
            <a:r>
              <a:rPr lang="en-US" sz="1700" dirty="0">
                <a:latin typeface="Times New Roman" pitchFamily="18" charset="0"/>
                <a:cs typeface="Times New Roman" pitchFamily="18" charset="0"/>
              </a:rPr>
              <a:t> from more than one super class. This kind or inheritance is referred to as multiple inheritances.</a:t>
            </a:r>
          </a:p>
          <a:p>
            <a:pPr algn="just"/>
            <a:endParaRPr lang="en-US" sz="1700" dirty="0" smtClean="0">
              <a:latin typeface="Times New Roman" pitchFamily="18" charset="0"/>
              <a:cs typeface="Times New Roman" pitchFamily="18" charset="0"/>
            </a:endParaRPr>
          </a:p>
          <a:p>
            <a:endParaRPr lang="en-US" dirty="0"/>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3766172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pPr marL="109728" indent="0" algn="ctr">
              <a:buNone/>
            </a:pPr>
            <a:r>
              <a:rPr lang="en-US" sz="2100" b="1" dirty="0">
                <a:latin typeface="Times New Roman" pitchFamily="18" charset="0"/>
                <a:cs typeface="Times New Roman" pitchFamily="18" charset="0"/>
              </a:rPr>
              <a:t>Inheritance</a:t>
            </a:r>
            <a:endParaRPr lang="en-US" sz="2100" dirty="0">
              <a:latin typeface="Times New Roman" pitchFamily="18" charset="0"/>
              <a:cs typeface="Times New Roman" pitchFamily="18" charset="0"/>
            </a:endParaRPr>
          </a:p>
          <a:p>
            <a:pPr algn="just">
              <a:lnSpc>
                <a:spcPct val="160000"/>
              </a:lnSpc>
            </a:pPr>
            <a:r>
              <a:rPr lang="en-US" sz="1800" dirty="0">
                <a:latin typeface="Times New Roman" pitchFamily="18" charset="0"/>
                <a:cs typeface="Times New Roman" pitchFamily="18" charset="0"/>
              </a:rPr>
              <a:t>Inheritance describes the relationship between two classes</a:t>
            </a:r>
            <a:r>
              <a:rPr lang="en-US" sz="1800" dirty="0" smtClean="0">
                <a:latin typeface="Times New Roman" pitchFamily="18" charset="0"/>
                <a:cs typeface="Times New Roman" pitchFamily="18" charset="0"/>
              </a:rPr>
              <a:t>.</a:t>
            </a:r>
          </a:p>
          <a:p>
            <a:pPr algn="just">
              <a:lnSpc>
                <a:spcPct val="160000"/>
              </a:lnSpc>
            </a:pPr>
            <a:endParaRPr lang="en-US" sz="1800" dirty="0">
              <a:latin typeface="Times New Roman" pitchFamily="18" charset="0"/>
              <a:cs typeface="Times New Roman" pitchFamily="18" charset="0"/>
            </a:endParaRPr>
          </a:p>
          <a:p>
            <a:pPr algn="just">
              <a:lnSpc>
                <a:spcPct val="160000"/>
              </a:lnSpc>
            </a:pPr>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A class can get some of its characteristics from a parent class and then add unique features of its own</a:t>
            </a:r>
            <a:r>
              <a:rPr lang="en-US" sz="1800" dirty="0" smtClean="0">
                <a:latin typeface="Times New Roman" pitchFamily="18" charset="0"/>
                <a:cs typeface="Times New Roman" pitchFamily="18" charset="0"/>
              </a:rPr>
              <a:t>.</a:t>
            </a:r>
          </a:p>
          <a:p>
            <a:pPr algn="just">
              <a:lnSpc>
                <a:spcPct val="160000"/>
              </a:lnSpc>
            </a:pPr>
            <a:endParaRPr lang="en-US" sz="1800" dirty="0">
              <a:latin typeface="Times New Roman" pitchFamily="18" charset="0"/>
              <a:cs typeface="Times New Roman" pitchFamily="18" charset="0"/>
            </a:endParaRPr>
          </a:p>
          <a:p>
            <a:pPr algn="just">
              <a:lnSpc>
                <a:spcPct val="160000"/>
              </a:lnSpc>
            </a:pPr>
            <a:r>
              <a:rPr lang="en-US" sz="1800" dirty="0">
                <a:latin typeface="Times New Roman" pitchFamily="18" charset="0"/>
                <a:cs typeface="Times New Roman" pitchFamily="18" charset="0"/>
              </a:rPr>
              <a:t> For example consider a Vehicle parent class and its child class Car. </a:t>
            </a:r>
            <a:endParaRPr lang="en-US" sz="1800" dirty="0" smtClean="0">
              <a:latin typeface="Times New Roman" pitchFamily="18" charset="0"/>
              <a:cs typeface="Times New Roman" pitchFamily="18" charset="0"/>
            </a:endParaRPr>
          </a:p>
          <a:p>
            <a:pPr algn="just">
              <a:lnSpc>
                <a:spcPct val="160000"/>
              </a:lnSpc>
            </a:pPr>
            <a:endParaRPr lang="en-US" sz="1800" dirty="0">
              <a:latin typeface="Times New Roman" pitchFamily="18" charset="0"/>
              <a:cs typeface="Times New Roman" pitchFamily="18" charset="0"/>
            </a:endParaRPr>
          </a:p>
          <a:p>
            <a:pPr algn="just">
              <a:lnSpc>
                <a:spcPct val="160000"/>
              </a:lnSpc>
            </a:pPr>
            <a:r>
              <a:rPr lang="en-US" sz="1800" dirty="0" smtClean="0">
                <a:latin typeface="Times New Roman" pitchFamily="18" charset="0"/>
                <a:cs typeface="Times New Roman" pitchFamily="18" charset="0"/>
              </a:rPr>
              <a:t>Vehicle </a:t>
            </a:r>
            <a:r>
              <a:rPr lang="en-US" sz="1800" dirty="0">
                <a:latin typeface="Times New Roman" pitchFamily="18" charset="0"/>
                <a:cs typeface="Times New Roman" pitchFamily="18" charset="0"/>
              </a:rPr>
              <a:t>class will have all common properties and functionalities for all vehicles in common and Car will inherit those common properties from the Vehicle class and then add those properties which are specific to a car. </a:t>
            </a:r>
            <a:r>
              <a:rPr lang="en-US" sz="1800" dirty="0" smtClean="0">
                <a:latin typeface="Times New Roman" pitchFamily="18" charset="0"/>
                <a:cs typeface="Times New Roman" pitchFamily="18" charset="0"/>
              </a:rPr>
              <a:t>\</a:t>
            </a:r>
          </a:p>
          <a:p>
            <a:pPr algn="just">
              <a:lnSpc>
                <a:spcPct val="160000"/>
              </a:lnSpc>
            </a:pPr>
            <a:endParaRPr lang="en-US" sz="1800" dirty="0">
              <a:latin typeface="Times New Roman" pitchFamily="18" charset="0"/>
              <a:cs typeface="Times New Roman" pitchFamily="18" charset="0"/>
            </a:endParaRPr>
          </a:p>
          <a:p>
            <a:pPr algn="just">
              <a:lnSpc>
                <a:spcPct val="160000"/>
              </a:lnSpc>
            </a:pPr>
            <a:r>
              <a:rPr lang="en-US" sz="1800" dirty="0" smtClean="0">
                <a:latin typeface="Times New Roman" pitchFamily="18" charset="0"/>
                <a:cs typeface="Times New Roman" pitchFamily="18" charset="0"/>
              </a:rPr>
              <a:t>Here</a:t>
            </a:r>
            <a:r>
              <a:rPr lang="en-US" sz="1800" dirty="0">
                <a:latin typeface="Times New Roman" pitchFamily="18" charset="0"/>
                <a:cs typeface="Times New Roman" pitchFamily="18" charset="0"/>
              </a:rPr>
              <a:t>, Vehicle is known as base class, parent class, or superclass. Car is known as derived class, Child class or subclass</a:t>
            </a:r>
            <a:r>
              <a:rPr lang="en-US" sz="1800" dirty="0" smtClean="0">
                <a:latin typeface="Times New Roman" pitchFamily="18" charset="0"/>
                <a:cs typeface="Times New Roman" pitchFamily="18" charset="0"/>
              </a:rPr>
              <a:t>.</a:t>
            </a:r>
          </a:p>
          <a:p>
            <a:pPr algn="just">
              <a:lnSpc>
                <a:spcPct val="160000"/>
              </a:lnSpc>
            </a:pPr>
            <a:endParaRPr lang="en-US" sz="1800" dirty="0">
              <a:latin typeface="Times New Roman" pitchFamily="18" charset="0"/>
              <a:cs typeface="Times New Roman" pitchFamily="18" charset="0"/>
            </a:endParaRPr>
          </a:p>
          <a:p>
            <a:pPr algn="just">
              <a:lnSpc>
                <a:spcPct val="160000"/>
              </a:lnSpc>
            </a:pPr>
            <a:r>
              <a:rPr lang="en-US" sz="1800" dirty="0">
                <a:latin typeface="Times New Roman" pitchFamily="18" charset="0"/>
                <a:cs typeface="Times New Roman" pitchFamily="18" charset="0"/>
              </a:rPr>
              <a:t>In multiple inheritance a class can inherit from more than one parent, but due to its complexity some languages like Java doesn't fully support it. In multi-level inheritance there will be many levels of </a:t>
            </a:r>
            <a:r>
              <a:rPr lang="en-US" sz="1800" dirty="0" err="1">
                <a:latin typeface="Times New Roman" pitchFamily="18" charset="0"/>
                <a:cs typeface="Times New Roman" pitchFamily="18" charset="0"/>
              </a:rPr>
              <a:t>inheritence</a:t>
            </a:r>
            <a:r>
              <a:rPr lang="en-US" sz="1800" dirty="0">
                <a:latin typeface="Times New Roman" pitchFamily="18" charset="0"/>
                <a:cs typeface="Times New Roman" pitchFamily="18" charset="0"/>
              </a:rPr>
              <a:t> like A inheriting from B and B inheriting from C and so on.</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2810979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sz="1600" dirty="0">
                <a:latin typeface="Times New Roman" pitchFamily="18" charset="0"/>
                <a:cs typeface="Times New Roman" pitchFamily="18" charset="0"/>
              </a:rPr>
              <a:t>For example:</a:t>
            </a:r>
          </a:p>
          <a:p>
            <a:r>
              <a:rPr lang="en-US" sz="1600" dirty="0">
                <a:latin typeface="Times New Roman" pitchFamily="18" charset="0"/>
                <a:cs typeface="Times New Roman" pitchFamily="18" charset="0"/>
              </a:rPr>
              <a:t>Utility vehicle inherits the attributes from the Car and Truck classes.</a:t>
            </a:r>
          </a:p>
          <a:p>
            <a:endParaRPr lang="en-US" dirty="0"/>
          </a:p>
        </p:txBody>
      </p:sp>
      <p:sp>
        <p:nvSpPr>
          <p:cNvPr id="3" name="Title 2"/>
          <p:cNvSpPr>
            <a:spLocks noGrp="1"/>
          </p:cNvSpPr>
          <p:nvPr>
            <p:ph type="title"/>
          </p:nvPr>
        </p:nvSpPr>
        <p:spPr/>
        <p:txBody>
          <a:bodyPr/>
          <a:lstStyle/>
          <a:p>
            <a:endParaRPr lang="en-US"/>
          </a:p>
        </p:txBody>
      </p:sp>
      <p:pic>
        <p:nvPicPr>
          <p:cNvPr id="4" name="image167.png"/>
          <p:cNvPicPr/>
          <p:nvPr/>
        </p:nvPicPr>
        <p:blipFill>
          <a:blip r:embed="rId2" cstate="print"/>
          <a:stretch>
            <a:fillRect/>
          </a:stretch>
        </p:blipFill>
        <p:spPr>
          <a:xfrm>
            <a:off x="2466340" y="2438400"/>
            <a:ext cx="4211320" cy="2286000"/>
          </a:xfrm>
          <a:prstGeom prst="rect">
            <a:avLst/>
          </a:prstGeom>
        </p:spPr>
      </p:pic>
    </p:spTree>
    <p:extLst>
      <p:ext uri="{BB962C8B-B14F-4D97-AF65-F5344CB8AC3E}">
        <p14:creationId xmlns:p14="http://schemas.microsoft.com/office/powerpoint/2010/main" val="411622711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pPr algn="just"/>
            <a:r>
              <a:rPr lang="en-US" sz="2400" b="1" dirty="0">
                <a:latin typeface="Times New Roman" pitchFamily="18" charset="0"/>
                <a:cs typeface="Times New Roman" pitchFamily="18" charset="0"/>
              </a:rPr>
              <a:t>Encapsulation and Information Hiding:</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Information hiding is the principle of concealing the internal data and procedures of an object. In C++ , encapsulation protection mechanism with private, public and protected members</a:t>
            </a:r>
            <a:r>
              <a:rPr lang="en-US" sz="2400" dirty="0" smtClean="0">
                <a:latin typeface="Times New Roman" pitchFamily="18" charset="0"/>
                <a:cs typeface="Times New Roman" pitchFamily="18" charset="0"/>
              </a:rPr>
              <a:t>.</a:t>
            </a:r>
          </a:p>
          <a:p>
            <a:pPr algn="just"/>
            <a:endParaRPr lang="en-US" sz="2400" dirty="0">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In per-class protection:</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Class methods can access any objects of that class and not just the receiver</a:t>
            </a:r>
            <a:r>
              <a:rPr lang="en-US" sz="2400" dirty="0" smtClean="0">
                <a:latin typeface="Times New Roman" pitchFamily="18" charset="0"/>
                <a:cs typeface="Times New Roman" pitchFamily="18" charset="0"/>
              </a:rPr>
              <a:t>.</a:t>
            </a:r>
          </a:p>
          <a:p>
            <a:pPr algn="just"/>
            <a:endParaRPr lang="en-US" sz="2400" dirty="0">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In per-object protection:</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Methods can access only the receiver. An important factor in achieving encapsulation is the design at different classes of objects that operate using a common protocol. </a:t>
            </a:r>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This </a:t>
            </a:r>
            <a:r>
              <a:rPr lang="en-US" sz="2400" dirty="0">
                <a:latin typeface="Times New Roman" pitchFamily="18" charset="0"/>
                <a:cs typeface="Times New Roman" pitchFamily="18" charset="0"/>
              </a:rPr>
              <a:t>means that many objects will respond to the message using operations tailored to its class. </a:t>
            </a:r>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car engine is an example of </a:t>
            </a:r>
            <a:r>
              <a:rPr lang="en-US" sz="2400" dirty="0" err="1">
                <a:latin typeface="Times New Roman" pitchFamily="18" charset="0"/>
                <a:cs typeface="Times New Roman" pitchFamily="18" charset="0"/>
              </a:rPr>
              <a:t>ncapsulation</a:t>
            </a:r>
            <a:r>
              <a:rPr lang="en-US" sz="2400" dirty="0">
                <a:latin typeface="Times New Roman" pitchFamily="18" charset="0"/>
                <a:cs typeface="Times New Roman" pitchFamily="18" charset="0"/>
              </a:rPr>
              <a:t>. Although engines may differ in implementation, the interface between the driver and car is through a common protocol.</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67656205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ctr">
              <a:buNone/>
            </a:pPr>
            <a:r>
              <a:rPr lang="en-US" sz="1700" b="1" dirty="0">
                <a:latin typeface="Times New Roman" pitchFamily="18" charset="0"/>
                <a:cs typeface="Times New Roman" pitchFamily="18" charset="0"/>
              </a:rPr>
              <a:t>Polymorphism:</a:t>
            </a:r>
          </a:p>
          <a:p>
            <a:pPr algn="just"/>
            <a:endParaRPr lang="en-US" sz="1700" dirty="0">
              <a:latin typeface="Times New Roman" pitchFamily="18" charset="0"/>
              <a:cs typeface="Times New Roman" pitchFamily="18" charset="0"/>
            </a:endParaRPr>
          </a:p>
          <a:p>
            <a:pPr algn="just"/>
            <a:r>
              <a:rPr lang="en-US" sz="1700" dirty="0">
                <a:latin typeface="Times New Roman" pitchFamily="18" charset="0"/>
                <a:cs typeface="Times New Roman" pitchFamily="18" charset="0"/>
              </a:rPr>
              <a:t>Poly _ ”many” Morph _ “form”</a:t>
            </a:r>
          </a:p>
          <a:p>
            <a:pPr algn="just"/>
            <a:endParaRPr lang="en-US" sz="1700" dirty="0">
              <a:latin typeface="Times New Roman" pitchFamily="18" charset="0"/>
              <a:cs typeface="Times New Roman" pitchFamily="18" charset="0"/>
            </a:endParaRPr>
          </a:p>
          <a:p>
            <a:pPr algn="just"/>
            <a:r>
              <a:rPr lang="en-US" sz="1700" dirty="0">
                <a:latin typeface="Times New Roman" pitchFamily="18" charset="0"/>
                <a:cs typeface="Times New Roman" pitchFamily="18" charset="0"/>
              </a:rPr>
              <a:t>It means objects that can take on or assume many different </a:t>
            </a:r>
            <a:r>
              <a:rPr lang="en-US" sz="1700" dirty="0" err="1">
                <a:latin typeface="Times New Roman" pitchFamily="18" charset="0"/>
                <a:cs typeface="Times New Roman" pitchFamily="18" charset="0"/>
              </a:rPr>
              <a:t>forms.Polymorphism</a:t>
            </a:r>
            <a:r>
              <a:rPr lang="en-US" sz="1700" dirty="0">
                <a:latin typeface="Times New Roman" pitchFamily="18" charset="0"/>
                <a:cs typeface="Times New Roman" pitchFamily="18" charset="0"/>
              </a:rPr>
              <a:t> means that the same operations may behave differently on different classes</a:t>
            </a:r>
            <a:r>
              <a:rPr lang="en-US" sz="1700" dirty="0" smtClean="0">
                <a:latin typeface="Times New Roman" pitchFamily="18" charset="0"/>
                <a:cs typeface="Times New Roman" pitchFamily="18" charset="0"/>
              </a:rPr>
              <a:t>.</a:t>
            </a:r>
          </a:p>
          <a:p>
            <a:pPr algn="just"/>
            <a:endParaRPr lang="en-US" sz="1700" dirty="0">
              <a:latin typeface="Times New Roman" pitchFamily="18" charset="0"/>
              <a:cs typeface="Times New Roman" pitchFamily="18" charset="0"/>
            </a:endParaRPr>
          </a:p>
          <a:p>
            <a:pPr algn="just"/>
            <a:r>
              <a:rPr lang="en-US" sz="1700" dirty="0" smtClean="0">
                <a:latin typeface="Times New Roman" pitchFamily="18" charset="0"/>
                <a:cs typeface="Times New Roman" pitchFamily="18" charset="0"/>
              </a:rPr>
              <a:t> </a:t>
            </a:r>
            <a:r>
              <a:rPr lang="en-US" sz="1700" dirty="0" err="1">
                <a:latin typeface="Times New Roman" pitchFamily="18" charset="0"/>
                <a:cs typeface="Times New Roman" pitchFamily="18" charset="0"/>
              </a:rPr>
              <a:t>Booch</a:t>
            </a:r>
            <a:r>
              <a:rPr lang="en-US" sz="1700" dirty="0">
                <a:latin typeface="Times New Roman" pitchFamily="18" charset="0"/>
                <a:cs typeface="Times New Roman" pitchFamily="18" charset="0"/>
              </a:rPr>
              <a:t> defines polymorphism as the relationship of objects many different classes by some common super class</a:t>
            </a:r>
            <a:r>
              <a:rPr lang="en-US" sz="1700" dirty="0" smtClean="0">
                <a:latin typeface="Times New Roman" pitchFamily="18" charset="0"/>
                <a:cs typeface="Times New Roman" pitchFamily="18" charset="0"/>
              </a:rPr>
              <a:t>.</a:t>
            </a:r>
          </a:p>
          <a:p>
            <a:pPr algn="just"/>
            <a:endParaRPr lang="en-US" sz="1700" dirty="0">
              <a:latin typeface="Times New Roman" pitchFamily="18" charset="0"/>
              <a:cs typeface="Times New Roman" pitchFamily="18" charset="0"/>
            </a:endParaRPr>
          </a:p>
          <a:p>
            <a:pPr algn="just"/>
            <a:r>
              <a:rPr lang="en-US" sz="1700" dirty="0" smtClean="0">
                <a:latin typeface="Times New Roman" pitchFamily="18" charset="0"/>
                <a:cs typeface="Times New Roman" pitchFamily="18" charset="0"/>
              </a:rPr>
              <a:t> </a:t>
            </a:r>
            <a:r>
              <a:rPr lang="en-US" sz="1700" dirty="0">
                <a:latin typeface="Times New Roman" pitchFamily="18" charset="0"/>
                <a:cs typeface="Times New Roman" pitchFamily="18" charset="0"/>
              </a:rPr>
              <a:t>Polymorphism allows us to write generic, reusable code more easily, because we can specify general instructions and delegate the implementation detail to the objects involved.</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04127351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600" b="1" dirty="0" smtClean="0">
                <a:latin typeface="Times New Roman" pitchFamily="18" charset="0"/>
                <a:cs typeface="Times New Roman" pitchFamily="18" charset="0"/>
              </a:rPr>
              <a:t>Object Relationships &amp; Associations</a:t>
            </a:r>
          </a:p>
          <a:p>
            <a:endParaRPr lang="en-US" dirty="0"/>
          </a:p>
        </p:txBody>
      </p:sp>
      <p:sp>
        <p:nvSpPr>
          <p:cNvPr id="3" name="Title 2"/>
          <p:cNvSpPr>
            <a:spLocks noGrp="1"/>
          </p:cNvSpPr>
          <p:nvPr>
            <p:ph type="title"/>
          </p:nvPr>
        </p:nvSpPr>
        <p:spPr/>
        <p:txBody>
          <a:bodyPr/>
          <a:lstStyle/>
          <a:p>
            <a:endParaRPr lang="en-US"/>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275" y="2128838"/>
            <a:ext cx="5505450"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91884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buNone/>
            </a:pPr>
            <a:r>
              <a:rPr lang="en-US" dirty="0" smtClean="0"/>
              <a:t>Aggregations:</a:t>
            </a:r>
          </a:p>
          <a:p>
            <a:r>
              <a:rPr lang="en-US" sz="1600" dirty="0">
                <a:latin typeface="Times New Roman" pitchFamily="18" charset="0"/>
                <a:cs typeface="Times New Roman" pitchFamily="18" charset="0"/>
              </a:rPr>
              <a:t>All objects except the most basic ones, are composed of and may contain other </a:t>
            </a:r>
            <a:r>
              <a:rPr lang="en-US" sz="1600" dirty="0" smtClean="0">
                <a:latin typeface="Times New Roman" pitchFamily="18" charset="0"/>
                <a:cs typeface="Times New Roman" pitchFamily="18" charset="0"/>
              </a:rPr>
              <a:t>objects.</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Ex : a spreadsheet is an object composed of cells, and cells are objects that </a:t>
            </a:r>
            <a:r>
              <a:rPr lang="en-US" sz="1600" dirty="0" smtClean="0">
                <a:latin typeface="Times New Roman" pitchFamily="18" charset="0"/>
                <a:cs typeface="Times New Roman" pitchFamily="18" charset="0"/>
              </a:rPr>
              <a:t>may contain </a:t>
            </a:r>
            <a:r>
              <a:rPr lang="en-US" sz="1600" dirty="0">
                <a:latin typeface="Times New Roman" pitchFamily="18" charset="0"/>
                <a:cs typeface="Times New Roman" pitchFamily="18" charset="0"/>
              </a:rPr>
              <a:t>text, mathematical formulas, </a:t>
            </a:r>
            <a:r>
              <a:rPr lang="en-US" sz="1600" dirty="0" err="1" smtClean="0">
                <a:latin typeface="Times New Roman" pitchFamily="18" charset="0"/>
                <a:cs typeface="Times New Roman" pitchFamily="18" charset="0"/>
              </a:rPr>
              <a:t>etc</a:t>
            </a:r>
            <a:r>
              <a:rPr lang="en-US" sz="1600" dirty="0" smtClean="0">
                <a:latin typeface="Times New Roman" pitchFamily="18" charset="0"/>
                <a:cs typeface="Times New Roman" pitchFamily="18" charset="0"/>
              </a:rPr>
              <a:t>:</a:t>
            </a:r>
          </a:p>
          <a:p>
            <a:endParaRPr lang="en-US" sz="1600" dirty="0" smtClean="0">
              <a:latin typeface="Times New Roman" pitchFamily="18" charset="0"/>
              <a:cs typeface="Times New Roman" pitchFamily="18" charset="0"/>
            </a:endParaRPr>
          </a:p>
          <a:p>
            <a:pPr lvl="1"/>
            <a:r>
              <a:rPr lang="en-US" sz="1600" dirty="0">
                <a:latin typeface="Times New Roman" pitchFamily="18" charset="0"/>
                <a:cs typeface="Times New Roman" pitchFamily="18" charset="0"/>
              </a:rPr>
              <a:t>Breaking down objects into the </a:t>
            </a:r>
            <a:r>
              <a:rPr lang="en-US" sz="1600" dirty="0" smtClean="0">
                <a:latin typeface="Times New Roman" pitchFamily="18" charset="0"/>
                <a:cs typeface="Times New Roman" pitchFamily="18" charset="0"/>
              </a:rPr>
              <a:t>objects </a:t>
            </a:r>
            <a:r>
              <a:rPr lang="en-US" sz="1600" dirty="0">
                <a:latin typeface="Times New Roman" pitchFamily="18" charset="0"/>
                <a:cs typeface="Times New Roman" pitchFamily="18" charset="0"/>
              </a:rPr>
              <a:t>from which they are composed is </a:t>
            </a:r>
            <a:r>
              <a:rPr lang="en-US" sz="1600" dirty="0" smtClean="0">
                <a:latin typeface="Times New Roman" pitchFamily="18" charset="0"/>
                <a:cs typeface="Times New Roman" pitchFamily="18" charset="0"/>
              </a:rPr>
              <a:t>decomposition</a:t>
            </a:r>
          </a:p>
          <a:p>
            <a:pPr lvl="1"/>
            <a:endParaRPr lang="en-US" sz="1600" dirty="0">
              <a:latin typeface="Times New Roman" pitchFamily="18" charset="0"/>
              <a:cs typeface="Times New Roman" pitchFamily="18" charset="0"/>
            </a:endParaRPr>
          </a:p>
          <a:p>
            <a:pPr lvl="1"/>
            <a:r>
              <a:rPr lang="en-US" sz="1600" dirty="0">
                <a:latin typeface="Times New Roman" pitchFamily="18" charset="0"/>
                <a:cs typeface="Times New Roman" pitchFamily="18" charset="0"/>
              </a:rPr>
              <a:t>Aggregation </a:t>
            </a:r>
            <a:r>
              <a:rPr lang="en-US" sz="1600" dirty="0" smtClean="0">
                <a:latin typeface="Times New Roman" pitchFamily="18" charset="0"/>
                <a:cs typeface="Times New Roman" pitchFamily="18" charset="0"/>
              </a:rPr>
              <a:t>-----&gt;where </a:t>
            </a:r>
            <a:r>
              <a:rPr lang="en-US" sz="1600" dirty="0">
                <a:latin typeface="Times New Roman" pitchFamily="18" charset="0"/>
                <a:cs typeface="Times New Roman" pitchFamily="18" charset="0"/>
              </a:rPr>
              <a:t>an attribute can be an object itself</a:t>
            </a:r>
          </a:p>
          <a:p>
            <a:pPr marL="109728" indent="0">
              <a:buNone/>
            </a:pPr>
            <a:endParaRPr lang="en-US" sz="4000" dirty="0"/>
          </a:p>
          <a:p>
            <a:pPr marL="109728" indent="0">
              <a:buNone/>
            </a:pPr>
            <a:r>
              <a:rPr lang="en-US" sz="2800" dirty="0"/>
              <a:t> </a:t>
            </a:r>
            <a:endParaRPr lang="en-US" sz="4000" dirty="0"/>
          </a:p>
          <a:p>
            <a:endParaRPr lang="en-US" sz="1600" dirty="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05690757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538" y="1776413"/>
            <a:ext cx="5876925"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35818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algn="just"/>
            <a:r>
              <a:rPr lang="en-US" sz="2900" b="1" dirty="0">
                <a:latin typeface="Times New Roman" pitchFamily="18" charset="0"/>
                <a:cs typeface="Times New Roman" pitchFamily="18" charset="0"/>
              </a:rPr>
              <a:t>Object Relationship and associations:</a:t>
            </a:r>
          </a:p>
          <a:p>
            <a:pPr marL="109728" indent="0" algn="just">
              <a:buNone/>
            </a:pPr>
            <a:endParaRPr lang="en-US" sz="2900" dirty="0">
              <a:latin typeface="Times New Roman" pitchFamily="18" charset="0"/>
              <a:cs typeface="Times New Roman" pitchFamily="18" charset="0"/>
            </a:endParaRPr>
          </a:p>
          <a:p>
            <a:pPr algn="just"/>
            <a:r>
              <a:rPr lang="en-US" sz="2900" dirty="0">
                <a:latin typeface="Times New Roman" pitchFamily="18" charset="0"/>
                <a:cs typeface="Times New Roman" pitchFamily="18" charset="0"/>
              </a:rPr>
              <a:t>Association represents the relationships between objects and classes. Associations are bidirectional. The directions implied by the name are the forward direction and the opposite is the inverse direction</a:t>
            </a:r>
            <a:r>
              <a:rPr lang="en-US" sz="2900" dirty="0" smtClean="0">
                <a:latin typeface="Times New Roman" pitchFamily="18" charset="0"/>
                <a:cs typeface="Times New Roman" pitchFamily="18" charset="0"/>
              </a:rPr>
              <a:t>.</a:t>
            </a:r>
          </a:p>
          <a:p>
            <a:pPr algn="just"/>
            <a:endParaRPr lang="en-US" sz="2900" dirty="0" smtClean="0">
              <a:latin typeface="Times New Roman" pitchFamily="18" charset="0"/>
              <a:cs typeface="Times New Roman" pitchFamily="18" charset="0"/>
            </a:endParaRPr>
          </a:p>
          <a:p>
            <a:pPr algn="just"/>
            <a:endParaRPr lang="en-US" sz="2900" dirty="0">
              <a:latin typeface="Times New Roman" pitchFamily="18" charset="0"/>
              <a:cs typeface="Times New Roman" pitchFamily="18" charset="0"/>
            </a:endParaRPr>
          </a:p>
          <a:p>
            <a:pPr algn="just"/>
            <a:endParaRPr lang="en-US" sz="2900" dirty="0" smtClean="0">
              <a:latin typeface="Times New Roman" pitchFamily="18" charset="0"/>
              <a:cs typeface="Times New Roman" pitchFamily="18" charset="0"/>
            </a:endParaRPr>
          </a:p>
          <a:p>
            <a:pPr algn="just"/>
            <a:endParaRPr lang="en-US" sz="2900" dirty="0">
              <a:latin typeface="Times New Roman" pitchFamily="18" charset="0"/>
              <a:cs typeface="Times New Roman" pitchFamily="18" charset="0"/>
            </a:endParaRPr>
          </a:p>
          <a:p>
            <a:pPr algn="just"/>
            <a:endParaRPr lang="en-US" sz="2900" dirty="0">
              <a:latin typeface="Times New Roman" pitchFamily="18" charset="0"/>
              <a:cs typeface="Times New Roman" pitchFamily="18" charset="0"/>
            </a:endParaRPr>
          </a:p>
          <a:p>
            <a:pPr marL="109728" indent="0" algn="just">
              <a:buNone/>
            </a:pPr>
            <a:r>
              <a:rPr lang="en-US" sz="2900" dirty="0">
                <a:latin typeface="Times New Roman" pitchFamily="18" charset="0"/>
                <a:cs typeface="Times New Roman" pitchFamily="18" charset="0"/>
              </a:rPr>
              <a:t> </a:t>
            </a:r>
          </a:p>
          <a:p>
            <a:pPr algn="just"/>
            <a:r>
              <a:rPr lang="en-US" sz="2900" dirty="0">
                <a:latin typeface="Times New Roman" pitchFamily="18" charset="0"/>
                <a:cs typeface="Times New Roman" pitchFamily="18" charset="0"/>
              </a:rPr>
              <a:t>A pilot “can fly” planes. The inverse of can fly is “is flown by “. Plane “is flown by” pilot</a:t>
            </a:r>
          </a:p>
          <a:p>
            <a:endParaRPr lang="en-US" dirty="0"/>
          </a:p>
          <a:p>
            <a:r>
              <a:rPr lang="en-US" dirty="0"/>
              <a:t> </a:t>
            </a:r>
          </a:p>
          <a:p>
            <a:endParaRPr lang="en-US" dirty="0"/>
          </a:p>
        </p:txBody>
      </p:sp>
      <p:sp>
        <p:nvSpPr>
          <p:cNvPr id="3" name="Title 2"/>
          <p:cNvSpPr>
            <a:spLocks noGrp="1"/>
          </p:cNvSpPr>
          <p:nvPr>
            <p:ph type="title"/>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988" y="2895600"/>
            <a:ext cx="47720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230627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r>
              <a:rPr lang="en-US" sz="1600" b="1" dirty="0">
                <a:latin typeface="Times New Roman" pitchFamily="18" charset="0"/>
                <a:cs typeface="Times New Roman" pitchFamily="18" charset="0"/>
              </a:rPr>
              <a:t>Cardinality:</a:t>
            </a:r>
          </a:p>
          <a:p>
            <a:pPr algn="just"/>
            <a:r>
              <a:rPr lang="en-US" sz="1600" dirty="0">
                <a:latin typeface="Times New Roman" pitchFamily="18" charset="0"/>
                <a:cs typeface="Times New Roman" pitchFamily="18" charset="0"/>
              </a:rPr>
              <a:t>It specifies how many instances of one class may relate to a single instance of an associated class. Cardinality constrains the number of related objects and often is described as being “one” or “many</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r>
              <a:rPr lang="en-US" sz="1700" b="1" dirty="0">
                <a:latin typeface="Times New Roman" pitchFamily="18" charset="0"/>
                <a:cs typeface="Times New Roman" pitchFamily="18" charset="0"/>
              </a:rPr>
              <a:t>Consumer-producer association:</a:t>
            </a:r>
          </a:p>
          <a:p>
            <a:pPr marL="109728" indent="0" algn="just">
              <a:buNone/>
            </a:pPr>
            <a:r>
              <a:rPr lang="en-US" sz="1700" b="1" dirty="0">
                <a:latin typeface="Times New Roman" pitchFamily="18" charset="0"/>
                <a:cs typeface="Times New Roman" pitchFamily="18" charset="0"/>
              </a:rPr>
              <a:t> </a:t>
            </a:r>
            <a:endParaRPr lang="en-US" sz="1700" dirty="0">
              <a:latin typeface="Times New Roman" pitchFamily="18" charset="0"/>
              <a:cs typeface="Times New Roman" pitchFamily="18" charset="0"/>
            </a:endParaRPr>
          </a:p>
          <a:p>
            <a:pPr algn="just"/>
            <a:r>
              <a:rPr lang="en-US" sz="1700" dirty="0">
                <a:latin typeface="Times New Roman" pitchFamily="18" charset="0"/>
                <a:cs typeface="Times New Roman" pitchFamily="18" charset="0"/>
              </a:rPr>
              <a:t>A special form or association is a consumer-producer relationship, also known as a client-server association (or) a use relationship. </a:t>
            </a:r>
            <a:endParaRPr lang="en-US" sz="1700" dirty="0" smtClean="0">
              <a:latin typeface="Times New Roman" pitchFamily="18" charset="0"/>
              <a:cs typeface="Times New Roman" pitchFamily="18" charset="0"/>
            </a:endParaRPr>
          </a:p>
          <a:p>
            <a:pPr algn="just"/>
            <a:endParaRPr lang="en-US" sz="1700" dirty="0">
              <a:latin typeface="Times New Roman" pitchFamily="18" charset="0"/>
              <a:cs typeface="Times New Roman" pitchFamily="18" charset="0"/>
            </a:endParaRPr>
          </a:p>
          <a:p>
            <a:pPr algn="just"/>
            <a:r>
              <a:rPr lang="en-US" sz="1700" dirty="0" smtClean="0">
                <a:latin typeface="Times New Roman" pitchFamily="18" charset="0"/>
                <a:cs typeface="Times New Roman" pitchFamily="18" charset="0"/>
              </a:rPr>
              <a:t>It </a:t>
            </a:r>
            <a:r>
              <a:rPr lang="en-US" sz="1700" dirty="0">
                <a:latin typeface="Times New Roman" pitchFamily="18" charset="0"/>
                <a:cs typeface="Times New Roman" pitchFamily="18" charset="0"/>
              </a:rPr>
              <a:t>can be viewed as one-way interaction</a:t>
            </a:r>
            <a:r>
              <a:rPr lang="en-US" sz="1700" dirty="0" smtClean="0">
                <a:latin typeface="Times New Roman" pitchFamily="18" charset="0"/>
                <a:cs typeface="Times New Roman" pitchFamily="18" charset="0"/>
              </a:rPr>
              <a:t>.</a:t>
            </a:r>
          </a:p>
          <a:p>
            <a:pPr algn="just"/>
            <a:endParaRPr lang="en-US" sz="1700" dirty="0">
              <a:latin typeface="Times New Roman" pitchFamily="18" charset="0"/>
              <a:cs typeface="Times New Roman" pitchFamily="18" charset="0"/>
            </a:endParaRPr>
          </a:p>
          <a:p>
            <a:pPr algn="just"/>
            <a:r>
              <a:rPr lang="en-US" sz="1700" dirty="0" smtClean="0">
                <a:latin typeface="Times New Roman" pitchFamily="18" charset="0"/>
                <a:cs typeface="Times New Roman" pitchFamily="18" charset="0"/>
              </a:rPr>
              <a:t> </a:t>
            </a:r>
            <a:r>
              <a:rPr lang="en-US" sz="1700" dirty="0">
                <a:latin typeface="Times New Roman" pitchFamily="18" charset="0"/>
                <a:cs typeface="Times New Roman" pitchFamily="18" charset="0"/>
              </a:rPr>
              <a:t>One object requests the service or another object</a:t>
            </a:r>
            <a:r>
              <a:rPr lang="en-US" sz="1700" dirty="0" smtClean="0">
                <a:latin typeface="Times New Roman" pitchFamily="18" charset="0"/>
                <a:cs typeface="Times New Roman" pitchFamily="18" charset="0"/>
              </a:rPr>
              <a:t>.</a:t>
            </a:r>
          </a:p>
          <a:p>
            <a:pPr algn="just"/>
            <a:endParaRPr lang="en-US" sz="1700" dirty="0">
              <a:latin typeface="Times New Roman" pitchFamily="18" charset="0"/>
              <a:cs typeface="Times New Roman" pitchFamily="18" charset="0"/>
            </a:endParaRPr>
          </a:p>
          <a:p>
            <a:pPr algn="just"/>
            <a:r>
              <a:rPr lang="en-US" sz="1700" dirty="0" smtClean="0">
                <a:latin typeface="Times New Roman" pitchFamily="18" charset="0"/>
                <a:cs typeface="Times New Roman" pitchFamily="18" charset="0"/>
              </a:rPr>
              <a:t> </a:t>
            </a:r>
            <a:r>
              <a:rPr lang="en-US" sz="1700" dirty="0">
                <a:latin typeface="Times New Roman" pitchFamily="18" charset="0"/>
                <a:cs typeface="Times New Roman" pitchFamily="18" charset="0"/>
              </a:rPr>
              <a:t>The object that makes the request is the consumer or client and the object that receives the request and provides the service is the producer (or) server</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8410662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413" y="2690813"/>
            <a:ext cx="5591175"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73312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buNone/>
            </a:pPr>
            <a:r>
              <a:rPr lang="en-US" sz="1600" b="1" dirty="0">
                <a:latin typeface="Times New Roman" pitchFamily="18" charset="0"/>
                <a:cs typeface="Times New Roman" pitchFamily="18" charset="0"/>
              </a:rPr>
              <a:t>Aggregations:</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All objects, except the most basic ones, are composed of and may contain other objects. </a:t>
            </a:r>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Breaking </a:t>
            </a:r>
            <a:r>
              <a:rPr lang="en-US" sz="1600" dirty="0">
                <a:latin typeface="Times New Roman" pitchFamily="18" charset="0"/>
                <a:cs typeface="Times New Roman" pitchFamily="18" charset="0"/>
              </a:rPr>
              <a:t>down objects in to the objects from which they are composed is de composition. </a:t>
            </a:r>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This </a:t>
            </a:r>
            <a:r>
              <a:rPr lang="en-US" sz="1600" dirty="0">
                <a:latin typeface="Times New Roman" pitchFamily="18" charset="0"/>
                <a:cs typeface="Times New Roman" pitchFamily="18" charset="0"/>
              </a:rPr>
              <a:t>is possible because an objects attributes need not be simple data fields, attributes can reference other objects</a:t>
            </a:r>
            <a:r>
              <a:rPr lang="en-US" sz="1600" dirty="0" smtClean="0">
                <a:latin typeface="Times New Roman" pitchFamily="18" charset="0"/>
                <a:cs typeface="Times New Roman" pitchFamily="18" charset="0"/>
              </a:rPr>
              <a:t>.</a:t>
            </a:r>
          </a:p>
          <a:p>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Since each object has an identity, one object can refer to other objects. </a:t>
            </a:r>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This </a:t>
            </a:r>
            <a:r>
              <a:rPr lang="en-US" sz="1600" dirty="0">
                <a:latin typeface="Times New Roman" pitchFamily="18" charset="0"/>
                <a:cs typeface="Times New Roman" pitchFamily="18" charset="0"/>
              </a:rPr>
              <a:t>is known as aggregation. </a:t>
            </a:r>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car object is an aggregation of other objects such as engine, seat and wheel objects.</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4344303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ctr">
              <a:buNone/>
            </a:pPr>
            <a:r>
              <a:rPr lang="en-US" sz="1700" b="1" dirty="0">
                <a:latin typeface="Times New Roman" pitchFamily="18" charset="0"/>
                <a:cs typeface="Times New Roman" pitchFamily="18" charset="0"/>
              </a:rPr>
              <a:t>Polymorphism</a:t>
            </a:r>
            <a:endParaRPr lang="en-US" sz="1700" dirty="0">
              <a:latin typeface="Times New Roman" pitchFamily="18" charset="0"/>
              <a:cs typeface="Times New Roman" pitchFamily="18" charset="0"/>
            </a:endParaRPr>
          </a:p>
          <a:p>
            <a:pPr algn="just"/>
            <a:r>
              <a:rPr lang="en-US" sz="1700" dirty="0" smtClean="0">
                <a:latin typeface="Times New Roman" pitchFamily="18" charset="0"/>
                <a:cs typeface="Times New Roman" pitchFamily="18" charset="0"/>
              </a:rPr>
              <a:t>Polymorphism </a:t>
            </a:r>
            <a:r>
              <a:rPr lang="en-US" sz="1700" dirty="0">
                <a:latin typeface="Times New Roman" pitchFamily="18" charset="0"/>
                <a:cs typeface="Times New Roman" pitchFamily="18" charset="0"/>
              </a:rPr>
              <a:t>means that one operation can be used for different purposes</a:t>
            </a:r>
            <a:r>
              <a:rPr lang="en-US" sz="1700" dirty="0" smtClean="0">
                <a:latin typeface="Times New Roman" pitchFamily="18" charset="0"/>
                <a:cs typeface="Times New Roman" pitchFamily="18" charset="0"/>
              </a:rPr>
              <a:t>.</a:t>
            </a:r>
          </a:p>
          <a:p>
            <a:pPr algn="just"/>
            <a:endParaRPr lang="en-US" sz="1700" dirty="0">
              <a:latin typeface="Times New Roman" pitchFamily="18" charset="0"/>
              <a:cs typeface="Times New Roman" pitchFamily="18" charset="0"/>
            </a:endParaRPr>
          </a:p>
          <a:p>
            <a:pPr algn="just"/>
            <a:r>
              <a:rPr lang="en-US" sz="1700" dirty="0" smtClean="0">
                <a:latin typeface="Times New Roman" pitchFamily="18" charset="0"/>
                <a:cs typeface="Times New Roman" pitchFamily="18" charset="0"/>
              </a:rPr>
              <a:t> </a:t>
            </a:r>
            <a:r>
              <a:rPr lang="en-US" sz="1700" dirty="0">
                <a:latin typeface="Times New Roman" pitchFamily="18" charset="0"/>
                <a:cs typeface="Times New Roman" pitchFamily="18" charset="0"/>
              </a:rPr>
              <a:t>Poly means many and morph means form</a:t>
            </a:r>
            <a:r>
              <a:rPr lang="en-US" sz="1700" dirty="0" smtClean="0">
                <a:latin typeface="Times New Roman" pitchFamily="18" charset="0"/>
                <a:cs typeface="Times New Roman" pitchFamily="18" charset="0"/>
              </a:rPr>
              <a:t>.</a:t>
            </a:r>
          </a:p>
          <a:p>
            <a:pPr algn="just"/>
            <a:endParaRPr lang="en-US" sz="1700" dirty="0">
              <a:latin typeface="Times New Roman" pitchFamily="18" charset="0"/>
              <a:cs typeface="Times New Roman" pitchFamily="18" charset="0"/>
            </a:endParaRPr>
          </a:p>
          <a:p>
            <a:pPr algn="just"/>
            <a:r>
              <a:rPr lang="en-US" sz="1700" dirty="0" smtClean="0">
                <a:latin typeface="Times New Roman" pitchFamily="18" charset="0"/>
                <a:cs typeface="Times New Roman" pitchFamily="18" charset="0"/>
              </a:rPr>
              <a:t> For </a:t>
            </a:r>
            <a:r>
              <a:rPr lang="en-US" sz="1700" dirty="0">
                <a:latin typeface="Times New Roman" pitchFamily="18" charset="0"/>
                <a:cs typeface="Times New Roman" pitchFamily="18" charset="0"/>
              </a:rPr>
              <a:t>instance, Java supports different kinds of polymorphism like </a:t>
            </a:r>
            <a:r>
              <a:rPr lang="en-US" sz="1700" dirty="0" err="1">
                <a:latin typeface="Times New Roman" pitchFamily="18" charset="0"/>
                <a:cs typeface="Times New Roman" pitchFamily="18" charset="0"/>
              </a:rPr>
              <a:t>oveloading</a:t>
            </a:r>
            <a:r>
              <a:rPr lang="en-US" sz="1700" dirty="0">
                <a:latin typeface="Times New Roman" pitchFamily="18" charset="0"/>
                <a:cs typeface="Times New Roman" pitchFamily="18" charset="0"/>
              </a:rPr>
              <a:t>, overriding, parametric etc</a:t>
            </a:r>
            <a:r>
              <a:rPr lang="en-US" sz="1700" dirty="0" smtClean="0">
                <a:latin typeface="Times New Roman" pitchFamily="18" charset="0"/>
                <a:cs typeface="Times New Roman" pitchFamily="18" charset="0"/>
              </a:rPr>
              <a:t>.</a:t>
            </a:r>
          </a:p>
          <a:p>
            <a:pPr algn="just"/>
            <a:endParaRPr lang="en-US" sz="1700" dirty="0">
              <a:latin typeface="Times New Roman" pitchFamily="18" charset="0"/>
              <a:cs typeface="Times New Roman" pitchFamily="18" charset="0"/>
            </a:endParaRPr>
          </a:p>
          <a:p>
            <a:pPr algn="just"/>
            <a:r>
              <a:rPr lang="en-US" sz="1700" dirty="0" smtClean="0">
                <a:latin typeface="Times New Roman" pitchFamily="18" charset="0"/>
                <a:cs typeface="Times New Roman" pitchFamily="18" charset="0"/>
              </a:rPr>
              <a:t> </a:t>
            </a:r>
            <a:r>
              <a:rPr lang="en-US" sz="1700" dirty="0">
                <a:latin typeface="Times New Roman" pitchFamily="18" charset="0"/>
                <a:cs typeface="Times New Roman" pitchFamily="18" charset="0"/>
              </a:rPr>
              <a:t>In overloading, the multiple methods having same name can appear in a class, but with different signature</a:t>
            </a:r>
            <a:r>
              <a:rPr lang="en-US" sz="1700" dirty="0" smtClean="0">
                <a:latin typeface="Times New Roman" pitchFamily="18" charset="0"/>
                <a:cs typeface="Times New Roman" pitchFamily="18" charset="0"/>
              </a:rPr>
              <a:t>.</a:t>
            </a:r>
          </a:p>
          <a:p>
            <a:pPr algn="just"/>
            <a:endParaRPr lang="en-US" sz="1700" dirty="0">
              <a:latin typeface="Times New Roman" pitchFamily="18" charset="0"/>
              <a:cs typeface="Times New Roman" pitchFamily="18" charset="0"/>
            </a:endParaRPr>
          </a:p>
          <a:p>
            <a:pPr algn="just"/>
            <a:r>
              <a:rPr lang="en-US" sz="1700" dirty="0">
                <a:latin typeface="Times New Roman" pitchFamily="18" charset="0"/>
                <a:cs typeface="Times New Roman" pitchFamily="18" charset="0"/>
              </a:rPr>
              <a:t> Overriding is defining a method in a subclass with the same name and type signature as a method in its superclass and the </a:t>
            </a:r>
            <a:r>
              <a:rPr lang="en-US" sz="1700" dirty="0" err="1">
                <a:latin typeface="Times New Roman" pitchFamily="18" charset="0"/>
                <a:cs typeface="Times New Roman" pitchFamily="18" charset="0"/>
              </a:rPr>
              <a:t>overriden</a:t>
            </a:r>
            <a:r>
              <a:rPr lang="en-US" sz="1700" dirty="0">
                <a:latin typeface="Times New Roman" pitchFamily="18" charset="0"/>
                <a:cs typeface="Times New Roman" pitchFamily="18" charset="0"/>
              </a:rPr>
              <a:t> method is called at runtime based on the object at runtime. </a:t>
            </a:r>
          </a:p>
          <a:p>
            <a:pPr marL="109728" indent="0">
              <a:buNone/>
            </a:pPr>
            <a:endParaRPr lang="en-US" dirty="0"/>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9193046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image193.png"/>
          <p:cNvPicPr>
            <a:picLocks noGrp="1"/>
          </p:cNvPicPr>
          <p:nvPr>
            <p:ph idx="1"/>
          </p:nvPr>
        </p:nvPicPr>
        <p:blipFill>
          <a:blip r:embed="rId2" cstate="print"/>
          <a:stretch>
            <a:fillRect/>
          </a:stretch>
        </p:blipFill>
        <p:spPr>
          <a:xfrm>
            <a:off x="867238" y="1696500"/>
            <a:ext cx="7409524" cy="4095238"/>
          </a:xfrm>
          <a:prstGeom prst="rect">
            <a:avLst/>
          </a:prstGeom>
        </p:spPr>
      </p:pic>
    </p:spTree>
    <p:extLst>
      <p:ext uri="{BB962C8B-B14F-4D97-AF65-F5344CB8AC3E}">
        <p14:creationId xmlns:p14="http://schemas.microsoft.com/office/powerpoint/2010/main" val="104730927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buNone/>
            </a:pPr>
            <a:r>
              <a:rPr lang="en-US" sz="1900" b="1" dirty="0">
                <a:latin typeface="Times New Roman" pitchFamily="18" charset="0"/>
                <a:cs typeface="Times New Roman" pitchFamily="18" charset="0"/>
              </a:rPr>
              <a:t>Static and Dynamic Binding:</a:t>
            </a:r>
          </a:p>
          <a:p>
            <a:r>
              <a:rPr lang="en-US" sz="1900" dirty="0">
                <a:latin typeface="Times New Roman" pitchFamily="18" charset="0"/>
                <a:cs typeface="Times New Roman" pitchFamily="18" charset="0"/>
              </a:rPr>
              <a:t>Determining which function has to be involved at compile time is called static binding</a:t>
            </a:r>
            <a:r>
              <a:rPr lang="en-US" sz="1900" dirty="0" smtClean="0">
                <a:latin typeface="Times New Roman" pitchFamily="18" charset="0"/>
                <a:cs typeface="Times New Roman" pitchFamily="18" charset="0"/>
              </a:rPr>
              <a:t>.</a:t>
            </a:r>
          </a:p>
          <a:p>
            <a:endParaRPr lang="en-US" sz="1900" dirty="0">
              <a:latin typeface="Times New Roman" pitchFamily="18" charset="0"/>
              <a:cs typeface="Times New Roman" pitchFamily="18" charset="0"/>
            </a:endParaRPr>
          </a:p>
          <a:p>
            <a:r>
              <a:rPr lang="en-US" sz="1900" dirty="0" smtClean="0">
                <a:latin typeface="Times New Roman" pitchFamily="18" charset="0"/>
                <a:cs typeface="Times New Roman" pitchFamily="18" charset="0"/>
              </a:rPr>
              <a:t> </a:t>
            </a:r>
            <a:r>
              <a:rPr lang="en-US" sz="1900" dirty="0">
                <a:latin typeface="Times New Roman" pitchFamily="18" charset="0"/>
                <a:cs typeface="Times New Roman" pitchFamily="18" charset="0"/>
              </a:rPr>
              <a:t>Static binding optimized the calls. (Ex) function call. The process of determining at run time which functions to involve is termed dynamic </a:t>
            </a:r>
            <a:r>
              <a:rPr lang="en-US" sz="1900" dirty="0" smtClean="0">
                <a:latin typeface="Times New Roman" pitchFamily="18" charset="0"/>
                <a:cs typeface="Times New Roman" pitchFamily="18" charset="0"/>
              </a:rPr>
              <a:t>binding</a:t>
            </a:r>
          </a:p>
          <a:p>
            <a:endParaRPr lang="en-US" sz="1900" dirty="0">
              <a:latin typeface="Times New Roman" pitchFamily="18" charset="0"/>
              <a:cs typeface="Times New Roman" pitchFamily="18" charset="0"/>
            </a:endParaRPr>
          </a:p>
          <a:p>
            <a:r>
              <a:rPr lang="en-US" sz="1900" dirty="0" smtClean="0">
                <a:latin typeface="Times New Roman" pitchFamily="18" charset="0"/>
                <a:cs typeface="Times New Roman" pitchFamily="18" charset="0"/>
              </a:rPr>
              <a:t>Dynamic </a:t>
            </a:r>
            <a:r>
              <a:rPr lang="en-US" sz="1900" dirty="0">
                <a:latin typeface="Times New Roman" pitchFamily="18" charset="0"/>
                <a:cs typeface="Times New Roman" pitchFamily="18" charset="0"/>
              </a:rPr>
              <a:t>binding occurs when polymorphic call is issued. It allows some method invocation decision to be deferred until the information is known.</a:t>
            </a:r>
          </a:p>
          <a:p>
            <a:pPr marL="109728" indent="0">
              <a:buNone/>
            </a:pPr>
            <a:r>
              <a:rPr lang="en-US" sz="1900" b="1" dirty="0" smtClean="0">
                <a:latin typeface="Times New Roman" pitchFamily="18" charset="0"/>
                <a:cs typeface="Times New Roman" pitchFamily="18" charset="0"/>
              </a:rPr>
              <a:t>Example</a:t>
            </a:r>
            <a:r>
              <a:rPr lang="en-US" sz="1900" b="1" dirty="0">
                <a:latin typeface="Times New Roman" pitchFamily="18" charset="0"/>
                <a:cs typeface="Times New Roman" pitchFamily="18" charset="0"/>
              </a:rPr>
              <a:t>:</a:t>
            </a:r>
          </a:p>
          <a:p>
            <a:r>
              <a:rPr lang="en-US" sz="1900" dirty="0">
                <a:latin typeface="Times New Roman" pitchFamily="18" charset="0"/>
                <a:cs typeface="Times New Roman" pitchFamily="18" charset="0"/>
              </a:rPr>
              <a:t>Cut operation in a edit submenu. It pass the cut operation to any object on the desktop, each or which handles the message in its own way.</a:t>
            </a:r>
          </a:p>
          <a:p>
            <a:endParaRPr lang="en-US" sz="1900" dirty="0">
              <a:latin typeface="Times New Roman" pitchFamily="18" charset="0"/>
              <a:cs typeface="Times New Roman" pitchFamily="18" charset="0"/>
            </a:endParaRP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18451275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lgn="just">
              <a:buNone/>
            </a:pPr>
            <a:r>
              <a:rPr lang="en-US" sz="1600" b="1" dirty="0">
                <a:latin typeface="Times New Roman" pitchFamily="18" charset="0"/>
                <a:cs typeface="Times New Roman" pitchFamily="18" charset="0"/>
              </a:rPr>
              <a:t>Object Persistence:</a:t>
            </a:r>
          </a:p>
          <a:p>
            <a:pPr algn="just"/>
            <a:r>
              <a:rPr lang="en-US" sz="1600" dirty="0">
                <a:latin typeface="Times New Roman" pitchFamily="18" charset="0"/>
                <a:cs typeface="Times New Roman" pitchFamily="18" charset="0"/>
              </a:rPr>
              <a:t>Objects have a lifetime</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They are explicitly created and can exist for a period of time that has been the duration of the process in which they were created.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A </a:t>
            </a:r>
            <a:r>
              <a:rPr lang="en-US" sz="1600" dirty="0">
                <a:latin typeface="Times New Roman" pitchFamily="18" charset="0"/>
                <a:cs typeface="Times New Roman" pitchFamily="18" charset="0"/>
              </a:rPr>
              <a:t>file or database can provide support for objects having a longer lifeline, longer than the duration of the process for which  they are created.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This </a:t>
            </a:r>
            <a:r>
              <a:rPr lang="en-US" sz="1600" dirty="0">
                <a:latin typeface="Times New Roman" pitchFamily="18" charset="0"/>
                <a:cs typeface="Times New Roman" pitchFamily="18" charset="0"/>
              </a:rPr>
              <a:t>characteristic is called object persistence</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marL="109728" indent="0">
              <a:buNone/>
            </a:pPr>
            <a:r>
              <a:rPr lang="en-US" sz="1600" b="1" dirty="0">
                <a:latin typeface="Times New Roman" pitchFamily="18" charset="0"/>
                <a:cs typeface="Times New Roman" pitchFamily="18" charset="0"/>
              </a:rPr>
              <a:t>Meta-Classes:</a:t>
            </a:r>
          </a:p>
          <a:p>
            <a:r>
              <a:rPr lang="en-US" sz="1600" dirty="0">
                <a:latin typeface="Times New Roman" pitchFamily="18" charset="0"/>
                <a:cs typeface="Times New Roman" pitchFamily="18" charset="0"/>
              </a:rPr>
              <a:t>In an object-oriented system every thing is an object, what about a class? Is a class an object?. Yes, a class is an object. </a:t>
            </a:r>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So</a:t>
            </a:r>
            <a:r>
              <a:rPr lang="en-US" sz="1600" dirty="0">
                <a:latin typeface="Times New Roman" pitchFamily="18" charset="0"/>
                <a:cs typeface="Times New Roman" pitchFamily="18" charset="0"/>
              </a:rPr>
              <a:t>, If it is an object, it must belong to a class, such a class belong to a class called a meta-class (or) class or classes.</a:t>
            </a:r>
          </a:p>
          <a:p>
            <a:endParaRPr lang="en-US" sz="1600" dirty="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28027295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ctr">
              <a:buNone/>
            </a:pPr>
            <a:r>
              <a:rPr lang="en-US" sz="1600" b="1" dirty="0">
                <a:latin typeface="Times New Roman" pitchFamily="18" charset="0"/>
                <a:cs typeface="Times New Roman" pitchFamily="18" charset="0"/>
              </a:rPr>
              <a:t>Object-oriented Systems Development Life Cycle:</a:t>
            </a:r>
            <a:endParaRPr lang="en-US" sz="1600" dirty="0">
              <a:latin typeface="Times New Roman" pitchFamily="18" charset="0"/>
              <a:cs typeface="Times New Roman" pitchFamily="18" charset="0"/>
            </a:endParaRPr>
          </a:p>
          <a:p>
            <a:r>
              <a:rPr lang="en-US" sz="1600" b="1" dirty="0">
                <a:latin typeface="Times New Roman" pitchFamily="18" charset="0"/>
                <a:cs typeface="Times New Roman" pitchFamily="18" charset="0"/>
              </a:rPr>
              <a:t> Software development</a:t>
            </a:r>
            <a:endParaRPr lang="en-US" sz="1600" dirty="0">
              <a:latin typeface="Times New Roman" pitchFamily="18" charset="0"/>
              <a:cs typeface="Times New Roman" pitchFamily="18" charset="0"/>
            </a:endParaRPr>
          </a:p>
          <a:p>
            <a:pPr marL="109728" indent="0">
              <a:buNone/>
            </a:pPr>
            <a:endParaRPr lang="en-US" sz="1600" dirty="0">
              <a:latin typeface="Times New Roman" pitchFamily="18" charset="0"/>
              <a:cs typeface="Times New Roman" pitchFamily="18" charset="0"/>
            </a:endParaRPr>
          </a:p>
          <a:p>
            <a:pPr lvl="0"/>
            <a:r>
              <a:rPr lang="en-US" sz="1600" dirty="0">
                <a:latin typeface="Times New Roman" pitchFamily="18" charset="0"/>
                <a:cs typeface="Times New Roman" pitchFamily="18" charset="0"/>
              </a:rPr>
              <a:t>Analysis, design, implementation, testing &amp; refinement to transform users’ need into software solution that satisfies those </a:t>
            </a:r>
            <a:r>
              <a:rPr lang="en-US" sz="1600" dirty="0" smtClean="0">
                <a:latin typeface="Times New Roman" pitchFamily="18" charset="0"/>
                <a:cs typeface="Times New Roman" pitchFamily="18" charset="0"/>
              </a:rPr>
              <a:t>needs</a:t>
            </a:r>
          </a:p>
          <a:p>
            <a:pPr lvl="0"/>
            <a:endParaRPr lang="en-US" sz="1600" dirty="0">
              <a:latin typeface="Times New Roman" pitchFamily="18" charset="0"/>
              <a:cs typeface="Times New Roman" pitchFamily="18" charset="0"/>
            </a:endParaRPr>
          </a:p>
          <a:p>
            <a:pPr lvl="0"/>
            <a:r>
              <a:rPr lang="en-US" sz="1600" dirty="0">
                <a:latin typeface="Times New Roman" pitchFamily="18" charset="0"/>
                <a:cs typeface="Times New Roman" pitchFamily="18" charset="0"/>
              </a:rPr>
              <a:t>Object-oriented </a:t>
            </a:r>
            <a:r>
              <a:rPr lang="en-US" sz="1600" dirty="0" smtClean="0">
                <a:latin typeface="Times New Roman" pitchFamily="18" charset="0"/>
                <a:cs typeface="Times New Roman" pitchFamily="18" charset="0"/>
              </a:rPr>
              <a:t>approach</a:t>
            </a:r>
            <a:endParaRPr lang="en-US" sz="1600" dirty="0">
              <a:latin typeface="Times New Roman" pitchFamily="18" charset="0"/>
              <a:cs typeface="Times New Roman" pitchFamily="18" charset="0"/>
            </a:endParaRPr>
          </a:p>
          <a:p>
            <a:pPr lvl="1"/>
            <a:r>
              <a:rPr lang="en-US" sz="1600" dirty="0">
                <a:latin typeface="Times New Roman" pitchFamily="18" charset="0"/>
                <a:cs typeface="Times New Roman" pitchFamily="18" charset="0"/>
              </a:rPr>
              <a:t>more rigorous process to do things right</a:t>
            </a:r>
          </a:p>
          <a:p>
            <a:endParaRPr lang="en-US" dirty="0"/>
          </a:p>
          <a:p>
            <a:endParaRPr lang="en-US" dirty="0"/>
          </a:p>
        </p:txBody>
      </p:sp>
      <p:sp>
        <p:nvSpPr>
          <p:cNvPr id="3" name="Title 2"/>
          <p:cNvSpPr>
            <a:spLocks noGrp="1"/>
          </p:cNvSpPr>
          <p:nvPr>
            <p:ph type="title"/>
          </p:nvPr>
        </p:nvSpPr>
        <p:spPr/>
        <p:txBody>
          <a:bodyPr/>
          <a:lstStyle/>
          <a:p>
            <a:endParaRPr lang="en-US"/>
          </a:p>
        </p:txBody>
      </p:sp>
      <p:pic>
        <p:nvPicPr>
          <p:cNvPr id="4" name="image259.png"/>
          <p:cNvPicPr/>
          <p:nvPr/>
        </p:nvPicPr>
        <p:blipFill>
          <a:blip r:embed="rId2" cstate="print"/>
          <a:stretch>
            <a:fillRect/>
          </a:stretch>
        </p:blipFill>
        <p:spPr>
          <a:xfrm>
            <a:off x="2133600" y="3851564"/>
            <a:ext cx="6877050" cy="2286000"/>
          </a:xfrm>
          <a:prstGeom prst="rect">
            <a:avLst/>
          </a:prstGeom>
        </p:spPr>
      </p:pic>
    </p:spTree>
    <p:extLst>
      <p:ext uri="{BB962C8B-B14F-4D97-AF65-F5344CB8AC3E}">
        <p14:creationId xmlns:p14="http://schemas.microsoft.com/office/powerpoint/2010/main" val="286457421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lvl="1" algn="just"/>
            <a:r>
              <a:rPr lang="en-US" sz="1700" dirty="0">
                <a:latin typeface="Times New Roman" pitchFamily="18" charset="0"/>
                <a:cs typeface="Times New Roman" pitchFamily="18" charset="0"/>
              </a:rPr>
              <a:t>more time spent on gathering requirements, developing requirements model &amp; analysis model, then turn into design </a:t>
            </a:r>
            <a:r>
              <a:rPr lang="en-US" sz="1700" dirty="0" smtClean="0">
                <a:latin typeface="Times New Roman" pitchFamily="18" charset="0"/>
                <a:cs typeface="Times New Roman" pitchFamily="18" charset="0"/>
              </a:rPr>
              <a:t>model</a:t>
            </a:r>
          </a:p>
          <a:p>
            <a:pPr lvl="1" algn="just"/>
            <a:endParaRPr lang="en-US" sz="1700" dirty="0">
              <a:latin typeface="Times New Roman" pitchFamily="18" charset="0"/>
              <a:cs typeface="Times New Roman" pitchFamily="18" charset="0"/>
            </a:endParaRPr>
          </a:p>
          <a:p>
            <a:pPr lvl="1" algn="just"/>
            <a:r>
              <a:rPr lang="en-US" sz="1700" dirty="0">
                <a:latin typeface="Times New Roman" pitchFamily="18" charset="0"/>
                <a:cs typeface="Times New Roman" pitchFamily="18" charset="0"/>
              </a:rPr>
              <a:t>need not see code until after 25% development time</a:t>
            </a:r>
          </a:p>
          <a:p>
            <a:pPr algn="just"/>
            <a:endParaRPr lang="en-US" sz="1700" dirty="0">
              <a:latin typeface="Times New Roman" pitchFamily="18" charset="0"/>
              <a:cs typeface="Times New Roman" pitchFamily="18" charset="0"/>
            </a:endParaRPr>
          </a:p>
          <a:p>
            <a:pPr marL="109728" indent="0" algn="just">
              <a:buNone/>
            </a:pPr>
            <a:r>
              <a:rPr lang="en-US" sz="1700" b="1" dirty="0">
                <a:latin typeface="Times New Roman" pitchFamily="18" charset="0"/>
                <a:cs typeface="Times New Roman" pitchFamily="18" charset="0"/>
              </a:rPr>
              <a:t>SOFTWARE DEVELOPMENT PROCESS</a:t>
            </a:r>
          </a:p>
          <a:p>
            <a:pPr algn="just"/>
            <a:endParaRPr lang="en-US" sz="1700" dirty="0">
              <a:latin typeface="Times New Roman" pitchFamily="18" charset="0"/>
              <a:cs typeface="Times New Roman" pitchFamily="18" charset="0"/>
            </a:endParaRPr>
          </a:p>
          <a:p>
            <a:pPr lvl="0" algn="just"/>
            <a:r>
              <a:rPr lang="en-US" sz="1700" dirty="0">
                <a:latin typeface="Times New Roman" pitchFamily="18" charset="0"/>
                <a:cs typeface="Times New Roman" pitchFamily="18" charset="0"/>
              </a:rPr>
              <a:t>Process to change, refine, transform &amp; add to existing product</a:t>
            </a:r>
          </a:p>
          <a:p>
            <a:pPr algn="just"/>
            <a:endParaRPr lang="en-US" sz="1700" dirty="0">
              <a:latin typeface="Times New Roman" pitchFamily="18" charset="0"/>
              <a:cs typeface="Times New Roman" pitchFamily="18" charset="0"/>
            </a:endParaRPr>
          </a:p>
          <a:p>
            <a:pPr lvl="0" algn="just"/>
            <a:r>
              <a:rPr lang="en-US" sz="1700" b="1" dirty="0">
                <a:latin typeface="Times New Roman" pitchFamily="18" charset="0"/>
                <a:cs typeface="Times New Roman" pitchFamily="18" charset="0"/>
              </a:rPr>
              <a:t>transformation 1(analysis) </a:t>
            </a:r>
            <a:r>
              <a:rPr lang="en-US" sz="1700" dirty="0">
                <a:latin typeface="Times New Roman" pitchFamily="18" charset="0"/>
                <a:cs typeface="Times New Roman" pitchFamily="18" charset="0"/>
              </a:rPr>
              <a:t>- translates user’s need into system’s requirements &amp; </a:t>
            </a:r>
            <a:r>
              <a:rPr lang="en-US" sz="1700" dirty="0" err="1">
                <a:latin typeface="Times New Roman" pitchFamily="18" charset="0"/>
                <a:cs typeface="Times New Roman" pitchFamily="18" charset="0"/>
              </a:rPr>
              <a:t>responsibilities.how</a:t>
            </a:r>
            <a:r>
              <a:rPr lang="en-US" sz="1700" dirty="0">
                <a:latin typeface="Times New Roman" pitchFamily="18" charset="0"/>
                <a:cs typeface="Times New Roman" pitchFamily="18" charset="0"/>
              </a:rPr>
              <a:t> they use system can give insight into requirements, </a:t>
            </a:r>
            <a:r>
              <a:rPr lang="en-US" sz="1700" dirty="0" err="1">
                <a:latin typeface="Times New Roman" pitchFamily="18" charset="0"/>
                <a:cs typeface="Times New Roman" pitchFamily="18" charset="0"/>
              </a:rPr>
              <a:t>eg</a:t>
            </a:r>
            <a:r>
              <a:rPr lang="en-US" sz="1700" dirty="0">
                <a:latin typeface="Times New Roman" pitchFamily="18" charset="0"/>
                <a:cs typeface="Times New Roman" pitchFamily="18" charset="0"/>
              </a:rPr>
              <a:t>: analyzing incentive payroll - capacity must be included in </a:t>
            </a:r>
            <a:r>
              <a:rPr lang="en-US" sz="1700" dirty="0" smtClean="0">
                <a:latin typeface="Times New Roman" pitchFamily="18" charset="0"/>
                <a:cs typeface="Times New Roman" pitchFamily="18" charset="0"/>
              </a:rPr>
              <a:t>requirements</a:t>
            </a:r>
          </a:p>
          <a:p>
            <a:pPr lvl="0" algn="just"/>
            <a:endParaRPr lang="en-US" sz="1700" dirty="0">
              <a:latin typeface="Times New Roman" pitchFamily="18" charset="0"/>
              <a:cs typeface="Times New Roman" pitchFamily="18" charset="0"/>
            </a:endParaRPr>
          </a:p>
          <a:p>
            <a:pPr lvl="0" algn="just"/>
            <a:r>
              <a:rPr lang="en-US" sz="1700" b="1" dirty="0">
                <a:latin typeface="Times New Roman" pitchFamily="18" charset="0"/>
                <a:cs typeface="Times New Roman" pitchFamily="18" charset="0"/>
              </a:rPr>
              <a:t>transformation 2 (design) </a:t>
            </a:r>
            <a:r>
              <a:rPr lang="en-US" sz="1700" dirty="0">
                <a:latin typeface="Times New Roman" pitchFamily="18" charset="0"/>
                <a:cs typeface="Times New Roman" pitchFamily="18" charset="0"/>
              </a:rPr>
              <a:t>- begins with problem statement, ends with detailed design that can be transformed into operational </a:t>
            </a:r>
            <a:r>
              <a:rPr lang="en-US" sz="1700" dirty="0" smtClean="0">
                <a:latin typeface="Times New Roman" pitchFamily="18" charset="0"/>
                <a:cs typeface="Times New Roman" pitchFamily="18" charset="0"/>
              </a:rPr>
              <a:t>system</a:t>
            </a:r>
          </a:p>
          <a:p>
            <a:pPr lvl="0" algn="just"/>
            <a:endParaRPr lang="en-US" sz="1700" dirty="0">
              <a:latin typeface="Times New Roman" pitchFamily="18" charset="0"/>
              <a:cs typeface="Times New Roman" pitchFamily="18" charset="0"/>
            </a:endParaRPr>
          </a:p>
          <a:p>
            <a:pPr lvl="1" algn="just"/>
            <a:r>
              <a:rPr lang="en-US" sz="1700" dirty="0">
                <a:latin typeface="Times New Roman" pitchFamily="18" charset="0"/>
                <a:cs typeface="Times New Roman" pitchFamily="18" charset="0"/>
              </a:rPr>
              <a:t>bulk of development activity, include definition on how to build software, its development, its testing, design description + program + testing material</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07208353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r>
              <a:rPr lang="en-US" sz="1600" b="1" dirty="0">
                <a:latin typeface="Times New Roman" pitchFamily="18" charset="0"/>
                <a:cs typeface="Times New Roman" pitchFamily="18" charset="0"/>
              </a:rPr>
              <a:t>transformation 3 (implementation) </a:t>
            </a:r>
            <a:r>
              <a:rPr lang="en-US" sz="1600" dirty="0">
                <a:latin typeface="Times New Roman" pitchFamily="18" charset="0"/>
                <a:cs typeface="Times New Roman" pitchFamily="18" charset="0"/>
              </a:rPr>
              <a:t>- refines detailed design into system deployment that will satisfy </a:t>
            </a:r>
            <a:r>
              <a:rPr lang="en-US" sz="1600" dirty="0" err="1" smtClean="0">
                <a:latin typeface="Times New Roman" pitchFamily="18" charset="0"/>
                <a:cs typeface="Times New Roman" pitchFamily="18" charset="0"/>
              </a:rPr>
              <a:t>users’needs</a:t>
            </a:r>
            <a:endParaRPr lang="en-US" sz="1600" dirty="0" smtClean="0">
              <a:latin typeface="Times New Roman" pitchFamily="18" charset="0"/>
              <a:cs typeface="Times New Roman" pitchFamily="18" charset="0"/>
            </a:endParaRPr>
          </a:p>
          <a:p>
            <a:pPr lvl="0"/>
            <a:endParaRPr lang="en-US" sz="1600" dirty="0">
              <a:latin typeface="Times New Roman" pitchFamily="18" charset="0"/>
              <a:cs typeface="Times New Roman" pitchFamily="18" charset="0"/>
            </a:endParaRPr>
          </a:p>
          <a:p>
            <a:pPr lvl="1"/>
            <a:r>
              <a:rPr lang="en-US" sz="1600" dirty="0">
                <a:latin typeface="Times New Roman" pitchFamily="18" charset="0"/>
                <a:cs typeface="Times New Roman" pitchFamily="18" charset="0"/>
              </a:rPr>
              <a:t>takes account of equipment, procedures, resources, people, </a:t>
            </a:r>
            <a:r>
              <a:rPr lang="en-US" sz="1600" dirty="0" err="1">
                <a:latin typeface="Times New Roman" pitchFamily="18" charset="0"/>
                <a:cs typeface="Times New Roman" pitchFamily="18" charset="0"/>
              </a:rPr>
              <a:t>etc</a:t>
            </a:r>
            <a:r>
              <a:rPr lang="en-US" sz="1600" dirty="0">
                <a:latin typeface="Times New Roman" pitchFamily="18" charset="0"/>
                <a:cs typeface="Times New Roman" pitchFamily="18" charset="0"/>
              </a:rPr>
              <a:t> - how to embed software product within its operational environment, </a:t>
            </a:r>
            <a:r>
              <a:rPr lang="en-US" sz="1600" dirty="0" err="1">
                <a:latin typeface="Times New Roman" pitchFamily="18" charset="0"/>
                <a:cs typeface="Times New Roman" pitchFamily="18" charset="0"/>
              </a:rPr>
              <a:t>eg</a:t>
            </a:r>
            <a:r>
              <a:rPr lang="en-US" sz="1600" dirty="0">
                <a:latin typeface="Times New Roman" pitchFamily="18" charset="0"/>
                <a:cs typeface="Times New Roman" pitchFamily="18" charset="0"/>
              </a:rPr>
              <a:t>: new compensation method </a:t>
            </a:r>
            <a:r>
              <a:rPr lang="en-US" sz="1600" dirty="0" smtClean="0">
                <a:latin typeface="Times New Roman" pitchFamily="18" charset="0"/>
                <a:cs typeface="Times New Roman" pitchFamily="18" charset="0"/>
              </a:rPr>
              <a:t>program </a:t>
            </a:r>
            <a:r>
              <a:rPr lang="en-US" sz="1600" dirty="0">
                <a:latin typeface="Times New Roman" pitchFamily="18" charset="0"/>
                <a:cs typeface="Times New Roman" pitchFamily="18" charset="0"/>
              </a:rPr>
              <a:t>needs new form, gives new report</a:t>
            </a:r>
            <a:r>
              <a:rPr lang="en-US" sz="1600" dirty="0" smtClean="0">
                <a:latin typeface="Times New Roman" pitchFamily="18" charset="0"/>
                <a:cs typeface="Times New Roman" pitchFamily="18" charset="0"/>
              </a:rPr>
              <a:t>.</a:t>
            </a:r>
          </a:p>
          <a:p>
            <a:pPr lvl="1"/>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Software process – transforming needs to software product</a:t>
            </a:r>
          </a:p>
          <a:p>
            <a:endParaRPr lang="en-US" sz="2400" dirty="0"/>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6354865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600" b="1" dirty="0">
                <a:latin typeface="Times New Roman" pitchFamily="18" charset="0"/>
                <a:cs typeface="Times New Roman" pitchFamily="18" charset="0"/>
              </a:rPr>
              <a:t>Waterfall Model – from ‘what’ to ‘use’</a:t>
            </a:r>
          </a:p>
          <a:p>
            <a:endParaRPr lang="en-US" dirty="0"/>
          </a:p>
        </p:txBody>
      </p:sp>
      <p:sp>
        <p:nvSpPr>
          <p:cNvPr id="3" name="Title 2"/>
          <p:cNvSpPr>
            <a:spLocks noGrp="1"/>
          </p:cNvSpPr>
          <p:nvPr>
            <p:ph type="title"/>
          </p:nvPr>
        </p:nvSpPr>
        <p:spPr/>
        <p:txBody>
          <a:bodyPr/>
          <a:lstStyle/>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105" y="2150052"/>
            <a:ext cx="5610225" cy="3336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486369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109728" indent="0" algn="just">
              <a:buNone/>
            </a:pPr>
            <a:r>
              <a:rPr lang="en-US" sz="2000" b="1" u="sng" dirty="0">
                <a:latin typeface="Times New Roman" pitchFamily="18" charset="0"/>
                <a:cs typeface="Times New Roman" pitchFamily="18" charset="0"/>
              </a:rPr>
              <a:t>Why waterfall model fails</a:t>
            </a:r>
            <a:endParaRPr lang="en-US" sz="2000" u="sng" dirty="0">
              <a:latin typeface="Times New Roman" pitchFamily="18" charset="0"/>
              <a:cs typeface="Times New Roman" pitchFamily="18" charset="0"/>
            </a:endParaRPr>
          </a:p>
          <a:p>
            <a:pPr marL="109728" indent="0" algn="just">
              <a:buNone/>
            </a:pPr>
            <a:endParaRPr lang="en-US" sz="2000" u="sng" dirty="0">
              <a:latin typeface="Times New Roman" pitchFamily="18" charset="0"/>
              <a:cs typeface="Times New Roman" pitchFamily="18" charset="0"/>
            </a:endParaRPr>
          </a:p>
          <a:p>
            <a:pPr lvl="0" algn="just"/>
            <a:r>
              <a:rPr lang="en-US" sz="2000" dirty="0">
                <a:latin typeface="Times New Roman" pitchFamily="18" charset="0"/>
                <a:cs typeface="Times New Roman" pitchFamily="18" charset="0"/>
              </a:rPr>
              <a:t>When there is </a:t>
            </a:r>
            <a:r>
              <a:rPr lang="en-US" sz="2000" dirty="0" smtClean="0">
                <a:latin typeface="Times New Roman" pitchFamily="18" charset="0"/>
                <a:cs typeface="Times New Roman" pitchFamily="18" charset="0"/>
              </a:rPr>
              <a:t>uncertainty </a:t>
            </a:r>
            <a:r>
              <a:rPr lang="en-US" sz="2000" dirty="0">
                <a:latin typeface="Times New Roman" pitchFamily="18" charset="0"/>
                <a:cs typeface="Times New Roman" pitchFamily="18" charset="0"/>
              </a:rPr>
              <a:t>regarding what’s required or how it can be built</a:t>
            </a:r>
          </a:p>
          <a:p>
            <a:pPr marL="109728" indent="0" algn="just">
              <a:buNone/>
            </a:pPr>
            <a:r>
              <a:rPr lang="en-US" sz="2000" dirty="0">
                <a:latin typeface="Times New Roman" pitchFamily="18" charset="0"/>
                <a:cs typeface="Times New Roman" pitchFamily="18" charset="0"/>
              </a:rPr>
              <a:t> </a:t>
            </a:r>
          </a:p>
          <a:p>
            <a:pPr lvl="0" algn="just"/>
            <a:r>
              <a:rPr lang="en-US" sz="2000" dirty="0">
                <a:latin typeface="Times New Roman" pitchFamily="18" charset="0"/>
                <a:cs typeface="Times New Roman" pitchFamily="18" charset="0"/>
              </a:rPr>
              <a:t>Assumes requirements are known before design begins</a:t>
            </a:r>
          </a:p>
          <a:p>
            <a:pPr marL="109728" indent="0" algn="just">
              <a:buNone/>
            </a:pPr>
            <a:r>
              <a:rPr lang="en-US" sz="2000" dirty="0">
                <a:latin typeface="Times New Roman" pitchFamily="18" charset="0"/>
                <a:cs typeface="Times New Roman" pitchFamily="18" charset="0"/>
              </a:rPr>
              <a:t> </a:t>
            </a:r>
          </a:p>
          <a:p>
            <a:pPr lvl="1" algn="just"/>
            <a:r>
              <a:rPr lang="en-US" sz="2000" dirty="0">
                <a:latin typeface="Times New Roman" pitchFamily="18" charset="0"/>
                <a:cs typeface="Times New Roman" pitchFamily="18" charset="0"/>
              </a:rPr>
              <a:t>sometimes needs experience with product before requirements can be fully </a:t>
            </a:r>
            <a:r>
              <a:rPr lang="en-US" sz="2000" dirty="0" smtClean="0">
                <a:latin typeface="Times New Roman" pitchFamily="18" charset="0"/>
                <a:cs typeface="Times New Roman" pitchFamily="18" charset="0"/>
              </a:rPr>
              <a:t>understood</a:t>
            </a:r>
          </a:p>
          <a:p>
            <a:pPr lvl="1" algn="just"/>
            <a:endParaRPr lang="en-US" sz="2000" dirty="0">
              <a:latin typeface="Times New Roman" pitchFamily="18" charset="0"/>
              <a:cs typeface="Times New Roman" pitchFamily="18" charset="0"/>
            </a:endParaRPr>
          </a:p>
          <a:p>
            <a:pPr lvl="0" algn="just"/>
            <a:r>
              <a:rPr lang="en-US" sz="2000" dirty="0">
                <a:latin typeface="Times New Roman" pitchFamily="18" charset="0"/>
                <a:cs typeface="Times New Roman" pitchFamily="18" charset="0"/>
              </a:rPr>
              <a:t>Assumes requirements remain static over development cycle</a:t>
            </a:r>
          </a:p>
          <a:p>
            <a:pPr marL="109728" indent="0" algn="just">
              <a:buNone/>
            </a:pPr>
            <a:r>
              <a:rPr lang="en-US" sz="2000" dirty="0">
                <a:latin typeface="Times New Roman" pitchFamily="18" charset="0"/>
                <a:cs typeface="Times New Roman" pitchFamily="18" charset="0"/>
              </a:rPr>
              <a:t> </a:t>
            </a:r>
          </a:p>
          <a:p>
            <a:pPr lvl="1" algn="just"/>
            <a:r>
              <a:rPr lang="en-US" sz="2000" dirty="0">
                <a:latin typeface="Times New Roman" pitchFamily="18" charset="0"/>
                <a:cs typeface="Times New Roman" pitchFamily="18" charset="0"/>
              </a:rPr>
              <a:t>product delivered meets delivery-time needs</a:t>
            </a:r>
          </a:p>
          <a:p>
            <a:pPr marL="109728" indent="0" algn="just">
              <a:buNone/>
            </a:pPr>
            <a:r>
              <a:rPr lang="en-US" sz="2000" dirty="0">
                <a:latin typeface="Times New Roman" pitchFamily="18" charset="0"/>
                <a:cs typeface="Times New Roman" pitchFamily="18" charset="0"/>
              </a:rPr>
              <a:t> </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07628091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lvl="0"/>
            <a:r>
              <a:rPr lang="en-US" sz="2200" dirty="0">
                <a:latin typeface="Times New Roman" pitchFamily="18" charset="0"/>
                <a:cs typeface="Times New Roman" pitchFamily="18" charset="0"/>
              </a:rPr>
              <a:t>Assumes sufficient design knowledge to build product</a:t>
            </a:r>
          </a:p>
          <a:p>
            <a:pPr marL="109728" indent="0">
              <a:buNone/>
            </a:pPr>
            <a:r>
              <a:rPr lang="en-US" sz="2200" dirty="0">
                <a:latin typeface="Times New Roman" pitchFamily="18" charset="0"/>
                <a:cs typeface="Times New Roman" pitchFamily="18" charset="0"/>
              </a:rPr>
              <a:t> </a:t>
            </a:r>
          </a:p>
          <a:p>
            <a:pPr lvl="1"/>
            <a:r>
              <a:rPr lang="en-US" sz="2200" dirty="0">
                <a:latin typeface="Times New Roman" pitchFamily="18" charset="0"/>
                <a:cs typeface="Times New Roman" pitchFamily="18" charset="0"/>
              </a:rPr>
              <a:t>best for well-understood product</a:t>
            </a:r>
          </a:p>
          <a:p>
            <a:pPr marL="109728" indent="0">
              <a:buNone/>
            </a:pPr>
            <a:r>
              <a:rPr lang="en-US" sz="2200" dirty="0">
                <a:latin typeface="Times New Roman" pitchFamily="18" charset="0"/>
                <a:cs typeface="Times New Roman" pitchFamily="18" charset="0"/>
              </a:rPr>
              <a:t> </a:t>
            </a:r>
          </a:p>
          <a:p>
            <a:pPr lvl="1"/>
            <a:r>
              <a:rPr lang="en-US" sz="2200" dirty="0" smtClean="0">
                <a:latin typeface="Times New Roman" pitchFamily="18" charset="0"/>
                <a:cs typeface="Times New Roman" pitchFamily="18" charset="0"/>
              </a:rPr>
              <a:t>In able </a:t>
            </a:r>
            <a:r>
              <a:rPr lang="en-US" sz="2200" dirty="0">
                <a:latin typeface="Times New Roman" pitchFamily="18" charset="0"/>
                <a:cs typeface="Times New Roman" pitchFamily="18" charset="0"/>
              </a:rPr>
              <a:t>to cater software special properties or partially understood issues</a:t>
            </a:r>
          </a:p>
          <a:p>
            <a:pPr marL="109728" indent="0">
              <a:buNone/>
            </a:pPr>
            <a:r>
              <a:rPr lang="en-US" sz="2200" dirty="0">
                <a:latin typeface="Times New Roman" pitchFamily="18" charset="0"/>
                <a:cs typeface="Times New Roman" pitchFamily="18" charset="0"/>
              </a:rPr>
              <a:t> </a:t>
            </a:r>
          </a:p>
          <a:p>
            <a:pPr lvl="1"/>
            <a:r>
              <a:rPr lang="en-US" sz="2200" dirty="0">
                <a:latin typeface="Times New Roman" pitchFamily="18" charset="0"/>
                <a:cs typeface="Times New Roman" pitchFamily="18" charset="0"/>
              </a:rPr>
              <a:t>doesn’t emphasize or encourage software reuse</a:t>
            </a:r>
          </a:p>
          <a:p>
            <a:pPr marL="109728" indent="0">
              <a:buNone/>
            </a:pPr>
            <a:r>
              <a:rPr lang="en-US" sz="2200" dirty="0">
                <a:latin typeface="Times New Roman" pitchFamily="18" charset="0"/>
                <a:cs typeface="Times New Roman" pitchFamily="18" charset="0"/>
              </a:rPr>
              <a:t> </a:t>
            </a:r>
          </a:p>
          <a:p>
            <a:pPr lvl="0"/>
            <a:r>
              <a:rPr lang="en-US" sz="2200" dirty="0">
                <a:latin typeface="Times New Roman" pitchFamily="18" charset="0"/>
                <a:cs typeface="Times New Roman" pitchFamily="18" charset="0"/>
              </a:rPr>
              <a:t>Problem if environment changes</a:t>
            </a:r>
          </a:p>
          <a:p>
            <a:pPr marL="109728" indent="0">
              <a:buNone/>
            </a:pPr>
            <a:r>
              <a:rPr lang="en-US" sz="2200" dirty="0">
                <a:latin typeface="Times New Roman" pitchFamily="18" charset="0"/>
                <a:cs typeface="Times New Roman" pitchFamily="18" charset="0"/>
              </a:rPr>
              <a:t> </a:t>
            </a:r>
          </a:p>
          <a:p>
            <a:pPr lvl="1"/>
            <a:r>
              <a:rPr lang="en-US" sz="2200" dirty="0">
                <a:latin typeface="Times New Roman" pitchFamily="18" charset="0"/>
                <a:cs typeface="Times New Roman" pitchFamily="18" charset="0"/>
              </a:rPr>
              <a:t>request changes in programs</a:t>
            </a:r>
          </a:p>
          <a:p>
            <a:endParaRPr lang="en-US" dirty="0"/>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10597635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lgn="just">
              <a:buNone/>
            </a:pPr>
            <a:r>
              <a:rPr lang="en-US" sz="2400" b="1" u="sng" dirty="0">
                <a:latin typeface="Times New Roman" pitchFamily="18" charset="0"/>
                <a:cs typeface="Times New Roman" pitchFamily="18" charset="0"/>
              </a:rPr>
              <a:t>Building high quality software</a:t>
            </a:r>
          </a:p>
          <a:p>
            <a:pPr algn="just"/>
            <a:endParaRPr lang="en-US" sz="2400" dirty="0">
              <a:latin typeface="Times New Roman" pitchFamily="18" charset="0"/>
              <a:cs typeface="Times New Roman" pitchFamily="18" charset="0"/>
            </a:endParaRPr>
          </a:p>
          <a:p>
            <a:pPr lvl="0" algn="just"/>
            <a:r>
              <a:rPr lang="en-US" sz="2400" dirty="0">
                <a:latin typeface="Times New Roman" pitchFamily="18" charset="0"/>
                <a:cs typeface="Times New Roman" pitchFamily="18" charset="0"/>
              </a:rPr>
              <a:t>Goal is user satisfaction</a:t>
            </a:r>
          </a:p>
          <a:p>
            <a:pPr marL="109728" indent="0" algn="just">
              <a:buNone/>
            </a:pPr>
            <a:r>
              <a:rPr lang="en-US" sz="2400" dirty="0">
                <a:latin typeface="Times New Roman" pitchFamily="18" charset="0"/>
                <a:cs typeface="Times New Roman" pitchFamily="18" charset="0"/>
              </a:rPr>
              <a:t> </a:t>
            </a:r>
          </a:p>
          <a:p>
            <a:pPr lvl="1" algn="just"/>
            <a:r>
              <a:rPr lang="en-US" sz="2400" dirty="0">
                <a:latin typeface="Times New Roman" pitchFamily="18" charset="0"/>
                <a:cs typeface="Times New Roman" pitchFamily="18" charset="0"/>
              </a:rPr>
              <a:t>how do we determine system is ready for delivery</a:t>
            </a:r>
          </a:p>
          <a:p>
            <a:pPr marL="109728" indent="0" algn="just">
              <a:buNone/>
            </a:pPr>
            <a:r>
              <a:rPr lang="en-US" sz="2400" dirty="0">
                <a:latin typeface="Times New Roman" pitchFamily="18" charset="0"/>
                <a:cs typeface="Times New Roman" pitchFamily="18" charset="0"/>
              </a:rPr>
              <a:t> </a:t>
            </a:r>
          </a:p>
          <a:p>
            <a:pPr lvl="1" algn="just"/>
            <a:r>
              <a:rPr lang="en-US" sz="2400" dirty="0">
                <a:latin typeface="Times New Roman" pitchFamily="18" charset="0"/>
                <a:cs typeface="Times New Roman" pitchFamily="18" charset="0"/>
              </a:rPr>
              <a:t>is it now an operational system that satisfies </a:t>
            </a:r>
            <a:r>
              <a:rPr lang="en-US" sz="2400" dirty="0" err="1">
                <a:latin typeface="Times New Roman" pitchFamily="18" charset="0"/>
                <a:cs typeface="Times New Roman" pitchFamily="18" charset="0"/>
              </a:rPr>
              <a:t>users’needs</a:t>
            </a:r>
            <a:endParaRPr lang="en-US" sz="2400" dirty="0">
              <a:latin typeface="Times New Roman" pitchFamily="18" charset="0"/>
              <a:cs typeface="Times New Roman" pitchFamily="18" charset="0"/>
            </a:endParaRPr>
          </a:p>
          <a:p>
            <a:pPr marL="109728" indent="0" algn="just">
              <a:buNone/>
            </a:pPr>
            <a:r>
              <a:rPr lang="en-US" sz="2400" dirty="0">
                <a:latin typeface="Times New Roman" pitchFamily="18" charset="0"/>
                <a:cs typeface="Times New Roman" pitchFamily="18" charset="0"/>
              </a:rPr>
              <a:t> </a:t>
            </a:r>
          </a:p>
          <a:p>
            <a:pPr lvl="1" algn="just"/>
            <a:r>
              <a:rPr lang="en-US" sz="2400" dirty="0">
                <a:latin typeface="Times New Roman" pitchFamily="18" charset="0"/>
                <a:cs typeface="Times New Roman" pitchFamily="18" charset="0"/>
              </a:rPr>
              <a:t>is it correct and operating as we thought it should ?</a:t>
            </a:r>
          </a:p>
          <a:p>
            <a:pPr marL="109728" indent="0" algn="just">
              <a:buNone/>
            </a:pPr>
            <a:r>
              <a:rPr lang="en-US" sz="2400" dirty="0">
                <a:latin typeface="Times New Roman" pitchFamily="18" charset="0"/>
                <a:cs typeface="Times New Roman" pitchFamily="18" charset="0"/>
              </a:rPr>
              <a:t> </a:t>
            </a:r>
          </a:p>
          <a:p>
            <a:pPr lvl="1" algn="just"/>
            <a:r>
              <a:rPr lang="en-US" sz="2400" dirty="0">
                <a:latin typeface="Times New Roman" pitchFamily="18" charset="0"/>
                <a:cs typeface="Times New Roman" pitchFamily="18" charset="0"/>
              </a:rPr>
              <a:t>Does it pass an evaluation process ?</a:t>
            </a:r>
          </a:p>
          <a:p>
            <a:pPr marL="109728" indent="0" algn="just">
              <a:buNone/>
            </a:pPr>
            <a:r>
              <a:rPr lang="en-US" sz="2400" dirty="0">
                <a:latin typeface="Times New Roman" pitchFamily="18" charset="0"/>
                <a:cs typeface="Times New Roman" pitchFamily="18" charset="0"/>
              </a:rPr>
              <a:t> </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06180266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1324</TotalTime>
  <Words>4644</Words>
  <Application>Microsoft Office PowerPoint</Application>
  <PresentationFormat>On-screen Show (4:3)</PresentationFormat>
  <Paragraphs>1004</Paragraphs>
  <Slides>139</Slides>
  <Notes>0</Notes>
  <HiddenSlides>12</HiddenSlides>
  <MMClips>0</MMClips>
  <ScaleCrop>false</ScaleCrop>
  <HeadingPairs>
    <vt:vector size="4" baseType="variant">
      <vt:variant>
        <vt:lpstr>Theme</vt:lpstr>
      </vt:variant>
      <vt:variant>
        <vt:i4>1</vt:i4>
      </vt:variant>
      <vt:variant>
        <vt:lpstr>Slide Titles</vt:lpstr>
      </vt:variant>
      <vt:variant>
        <vt:i4>139</vt:i4>
      </vt:variant>
    </vt:vector>
  </HeadingPairs>
  <TitlesOfParts>
    <vt:vector size="140" baseType="lpstr">
      <vt:lpstr>Concourse</vt:lpstr>
      <vt:lpstr>Object Oriented Analysis and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Analysis and Design</dc:title>
  <dc:creator>hpprobook</dc:creator>
  <cp:lastModifiedBy>hpprobook</cp:lastModifiedBy>
  <cp:revision>70</cp:revision>
  <dcterms:created xsi:type="dcterms:W3CDTF">2021-02-04T06:27:41Z</dcterms:created>
  <dcterms:modified xsi:type="dcterms:W3CDTF">2021-03-03T06:29:49Z</dcterms:modified>
</cp:coreProperties>
</file>